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49" r:id="rId3"/>
    <p:sldMasterId id="2147483761" r:id="rId4"/>
    <p:sldMasterId id="2147483774" r:id="rId5"/>
    <p:sldMasterId id="2147483786" r:id="rId6"/>
    <p:sldMasterId id="2147483799" r:id="rId7"/>
    <p:sldMasterId id="2147483811" r:id="rId8"/>
    <p:sldMasterId id="2147483824" r:id="rId9"/>
  </p:sldMasterIdLst>
  <p:notesMasterIdLst>
    <p:notesMasterId r:id="rId31"/>
  </p:notesMasterIdLst>
  <p:handoutMasterIdLst>
    <p:handoutMasterId r:id="rId32"/>
  </p:handoutMasterIdLst>
  <p:sldIdLst>
    <p:sldId id="326" r:id="rId10"/>
    <p:sldId id="331" r:id="rId11"/>
    <p:sldId id="434" r:id="rId12"/>
    <p:sldId id="435" r:id="rId13"/>
    <p:sldId id="436" r:id="rId14"/>
    <p:sldId id="437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38" r:id="rId25"/>
    <p:sldId id="439" r:id="rId26"/>
    <p:sldId id="440" r:id="rId27"/>
    <p:sldId id="442" r:id="rId28"/>
    <p:sldId id="441" r:id="rId29"/>
    <p:sldId id="397" r:id="rId30"/>
  </p:sldIdLst>
  <p:sldSz cx="9906000" cy="6858000" type="A4"/>
  <p:notesSz cx="6797675" cy="9926638"/>
  <p:defaultTextStyle>
    <a:defPPr>
      <a:defRPr lang="ko-KR"/>
    </a:defPPr>
    <a:lvl1pPr algn="l" rtl="0" fontAlgn="base" latinLnBrk="1">
      <a:spcBef>
        <a:spcPct val="20000"/>
      </a:spcBef>
      <a:spcAft>
        <a:spcPct val="0"/>
      </a:spcAft>
      <a:defRPr kumimoji="1" sz="1400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1pPr>
    <a:lvl2pPr marL="457200" algn="l" rtl="0" fontAlgn="base" latinLnBrk="1">
      <a:spcBef>
        <a:spcPct val="20000"/>
      </a:spcBef>
      <a:spcAft>
        <a:spcPct val="0"/>
      </a:spcAft>
      <a:defRPr kumimoji="1" sz="1400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2pPr>
    <a:lvl3pPr marL="914400" algn="l" rtl="0" fontAlgn="base" latinLnBrk="1">
      <a:spcBef>
        <a:spcPct val="20000"/>
      </a:spcBef>
      <a:spcAft>
        <a:spcPct val="0"/>
      </a:spcAft>
      <a:defRPr kumimoji="1" sz="1400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3pPr>
    <a:lvl4pPr marL="1371600" algn="l" rtl="0" fontAlgn="base" latinLnBrk="1">
      <a:spcBef>
        <a:spcPct val="20000"/>
      </a:spcBef>
      <a:spcAft>
        <a:spcPct val="0"/>
      </a:spcAft>
      <a:defRPr kumimoji="1" sz="1400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4pPr>
    <a:lvl5pPr marL="1828800" algn="l" rtl="0" fontAlgn="base" latinLnBrk="1">
      <a:spcBef>
        <a:spcPct val="20000"/>
      </a:spcBef>
      <a:spcAft>
        <a:spcPct val="0"/>
      </a:spcAft>
      <a:defRPr kumimoji="1" sz="1400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1400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1400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1400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1400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5392"/>
    <a:srgbClr val="FF5050"/>
    <a:srgbClr val="FF6600"/>
    <a:srgbClr val="008000"/>
    <a:srgbClr val="00FFCC"/>
    <a:srgbClr val="DDDDDD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3" autoAdjust="0"/>
    <p:restoredTop sz="99287" autoAdjust="0"/>
  </p:normalViewPr>
  <p:slideViewPr>
    <p:cSldViewPr>
      <p:cViewPr varScale="1">
        <p:scale>
          <a:sx n="101" d="100"/>
          <a:sy n="101" d="100"/>
        </p:scale>
        <p:origin x="-96" y="-282"/>
      </p:cViewPr>
      <p:guideLst>
        <p:guide orient="horz" pos="618"/>
        <p:guide pos="3392"/>
        <p:guide pos="262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04"/>
    </p:cViewPr>
  </p:sorterViewPr>
  <p:notesViewPr>
    <p:cSldViewPr>
      <p:cViewPr varScale="1">
        <p:scale>
          <a:sx n="51" d="100"/>
          <a:sy n="51" d="100"/>
        </p:scale>
        <p:origin x="-2940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7422816-3052-4439-A28B-E3B7A9E6898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A95BA1D-916D-4D89-9C9F-B5545F325B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CBB66-3E45-4F4A-96A0-0A48A359A1F1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1DE15-910B-4E86-9596-EB633C2152D8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1DE15-910B-4E86-9596-EB633C2152D8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1208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A01D9-B8CB-4D90-8E31-D0D7AA39C46E}" type="slidenum">
              <a:rPr lang="en-US" altLang="ko-KR" smtClean="0"/>
              <a:pPr/>
              <a:t>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1DE15-910B-4E86-9596-EB633C2152D8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1DE15-910B-4E86-9596-EB633C2152D8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1DE15-910B-4E86-9596-EB633C2152D8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1DE15-910B-4E86-9596-EB633C2152D8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1DE15-910B-4E86-9596-EB633C2152D8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1DE15-910B-4E86-9596-EB633C2152D8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1DE15-910B-4E86-9596-EB633C2152D8}" type="slidenum">
              <a:rPr lang="en-US" altLang="ko-KR"/>
              <a:pPr/>
              <a:t>18</a:t>
            </a:fld>
            <a:endParaRPr lang="en-US" altLang="ko-KR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1484313"/>
            <a:ext cx="9906000" cy="1439862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3860800" y="1412875"/>
            <a:ext cx="5616575" cy="7921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9472613" y="2997200"/>
            <a:ext cx="53975" cy="719138"/>
          </a:xfrm>
          <a:prstGeom prst="rect">
            <a:avLst/>
          </a:prstGeom>
          <a:solidFill>
            <a:srgbClr val="F771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Technical Service Team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98A0B-B5C9-4888-9505-176A80AA92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29D3-78E3-43E1-9EE8-9A67A8D99A8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4C8B-2D8F-4268-BC58-2F845029188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600076"/>
            <a:ext cx="2228850" cy="55657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600076"/>
            <a:ext cx="6521450" cy="55657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3A34-26F6-4810-8A41-13255BDF1F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95300" y="600076"/>
            <a:ext cx="8915400" cy="55657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4FE1E-8246-4883-ACB0-5DB1128CAF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31789"/>
            <a:ext cx="2228850" cy="5934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7" y="231789"/>
            <a:ext cx="6534150" cy="5934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Technical Service Team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Technical &amp; Service Team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20902" y="65627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47FED-E2DF-4EE5-86A1-EE2D6946E8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384550" y="65246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Corporate Communications Team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AA8F-2942-4F81-BB06-140F63502C3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Corporate Communications Team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C268B-6A7E-47F9-BC24-92F09704EA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Corporate Communications Team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81B58-E513-4AC2-8881-F0CE46A2B7D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3" y="3643313"/>
            <a:ext cx="4381501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199" y="3643313"/>
            <a:ext cx="4381501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Corporate Communications Team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234F-DBEC-40DA-AE87-D43F544DF0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83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83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Corporate Communications Team</a:t>
            </a: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641F7-82BE-4C08-86F5-E21C6EFD75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Corporate Communications Team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8074A-E467-4BDF-82CA-11913DC99B5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Corporate Communications Team</a:t>
            </a: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10F22-3572-4E73-8C78-503165E5432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Technical Service Team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6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7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Corporate Communications Team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930E4-EFBE-4B9B-8EA4-735B21FAEE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Corporate Communications Team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99D34-550E-45CA-A71F-16BF9DC3D63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Corporate Communications Team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815FF-CDDC-4813-B2F8-E4BC8A7EEA9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924175"/>
            <a:ext cx="2228850" cy="11509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7" y="2924175"/>
            <a:ext cx="6534150" cy="11509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Corporate Communications Team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DEB4C-DB5D-48A2-8B7C-31DBE113BD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1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83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83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Technical Service Team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64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7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7" y="27465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0656-7CF1-49AB-A123-D4982EC52FF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724F8-1825-4A7D-8D36-4D5BC05F7E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B206A-31BC-4C39-8C2E-E981606CB5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052514"/>
            <a:ext cx="43751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052514"/>
            <a:ext cx="43751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2BB43-385A-43D7-89CA-A1232E5E1B9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4C36B-0DB6-4BAC-BFC2-3C14375DB8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3" y="1052514"/>
            <a:ext cx="4381501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199" y="1052514"/>
            <a:ext cx="4381501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Technical Service Team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E737-3B77-4018-AC3A-5F7476090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6069D-3648-446B-B0AC-F475F1AE35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6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436F-3217-4A31-9540-DD2A1337A6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0B27F-5354-443B-AA08-8B9FEA78FB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D216-8321-4AEC-845C-4E01EBF94DB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600090"/>
            <a:ext cx="2228850" cy="55657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600090"/>
            <a:ext cx="6521450" cy="55657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94EBF-9ED4-4CCB-A7CA-A0C59384D38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95300" y="600090"/>
            <a:ext cx="8915400" cy="55657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38021-72FA-48E0-8CAF-11052330292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706F-6791-4CE3-A067-A38CD68535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CA642-E141-4B5E-AF8F-1127ADB085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7F846-B5A0-4902-B12A-E7986742B0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83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83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Technical Service Team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052514"/>
            <a:ext cx="43751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052514"/>
            <a:ext cx="43751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33DA-ADD6-4188-8F95-F79EB44F64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C4BFA-1E9C-44CB-BA39-82CBECAD4D8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6ED8E-69FE-410B-A69F-915C0ADF12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E5F1-586F-45A9-B402-4BFC6DD79F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6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8513-3E5E-41D4-9D71-0988FFC068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D18C4-FBB1-4BBC-9880-2682344184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150C-663B-4C6C-B91D-F2D070F755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600090"/>
            <a:ext cx="2228850" cy="55657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600090"/>
            <a:ext cx="6521450" cy="55657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466B1-C135-400E-B0F7-D2A2E239B6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9D1A0-1285-4906-8F76-A084B11388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6D0B0-9E68-4CA2-A6EE-CCA611968E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Technical Service Team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B174-34E8-4A82-B365-8740870493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052514"/>
            <a:ext cx="43751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052514"/>
            <a:ext cx="43751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C5B3F-F818-48F1-9EEB-A8B36480672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2AA8-9D54-43BC-A070-A92B2ED7C3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6D206-0964-4F95-9B5C-F6E8EEA786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1E8A6-6D5C-42B6-9C16-74D7F453879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6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4CD7D-C9F5-4261-8010-AB3DAA8F45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59033-CC80-4DAA-9F71-29E1DA693B4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F600-C630-4A58-9517-367AD4867B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600090"/>
            <a:ext cx="2228850" cy="55657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600090"/>
            <a:ext cx="6521450" cy="55657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D749-130D-4CD0-847A-0B0407398D1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95300" y="600090"/>
            <a:ext cx="8915400" cy="55657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CB0A0-6844-4902-8791-BDAFDA0EC6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Technical Service Team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7BEF-F149-42FC-8F66-5D86A897B2E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5AC8-FBFA-43DE-8940-C8555994E80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AAFD-D6B3-4D5F-8928-3ECEE462F3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052514"/>
            <a:ext cx="43751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052514"/>
            <a:ext cx="43751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4059-3EF4-4743-892D-2E36732519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C28A5-0FBD-4757-9105-43842F1669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0540-4E6D-4CD8-83C8-484BBFC0CD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8FB1-B2FF-4431-95A7-8783166C9A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61737-F0AC-4CA5-969D-91B95A58FB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D3ED6-1803-4673-9DF4-31812F0E9B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CC03-9CEC-4BDE-B675-1D34129C6A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6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7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Technical Service Team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600086"/>
            <a:ext cx="2228850" cy="55657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600086"/>
            <a:ext cx="6521450" cy="55657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499B1-DD2B-4171-AF6C-322870464C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F9A3-B7DE-48C8-82C0-FDF9E1F47F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ED07-45B4-4176-AA26-93DF765CF9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C0F67-B19D-46C2-A459-B91A4E857CE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052514"/>
            <a:ext cx="43751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052514"/>
            <a:ext cx="43751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D4A96-B8AB-4006-864F-9483FCAF27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6136-4EC3-4C4D-876D-4F3739332E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330A-238E-453D-8207-D6CADD8E41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90971-349B-4659-ACB4-8060F5D1BB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A7BC-93AF-4FA0-B46F-7D6256588D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96C4F-D917-4FA9-8713-3307586EC5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Technical Service Team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76C2-3CBD-4A95-B860-B61067B6F54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600084"/>
            <a:ext cx="2228850" cy="55657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600084"/>
            <a:ext cx="6521450" cy="55657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30360-5057-4778-8EFF-F61218D55A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95300" y="600084"/>
            <a:ext cx="8915400" cy="55657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B850-29EE-42F7-89B8-08B596C85AD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44FB2-1E5C-45DD-9F8B-3564D72B36E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C84E1-A01A-4C50-B6C7-7945ACCEDD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39BEC-98A4-473E-A413-4F2DB99EA4E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052514"/>
            <a:ext cx="43751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052514"/>
            <a:ext cx="43751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8B4C-A441-472D-822B-A4723BA2E7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F614-801A-45DF-9CF1-AB6AC53603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6F88-2349-4D85-B158-E1CDB6C38F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1FCBF-EA6B-4DB5-A0D2-19F66EACC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AutoShape 42"/>
          <p:cNvSpPr>
            <a:spLocks noChangeArrowheads="1"/>
          </p:cNvSpPr>
          <p:nvPr/>
        </p:nvSpPr>
        <p:spPr bwMode="auto">
          <a:xfrm>
            <a:off x="246063" y="115888"/>
            <a:ext cx="9459912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0" scaled="1"/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067" name="AutoShape 43"/>
          <p:cNvSpPr>
            <a:spLocks noChangeArrowheads="1"/>
          </p:cNvSpPr>
          <p:nvPr/>
        </p:nvSpPr>
        <p:spPr bwMode="auto">
          <a:xfrm>
            <a:off x="273050" y="134938"/>
            <a:ext cx="9413875" cy="536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2052" name="Picture 83" descr="logo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43825" y="244475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8750" y="6481763"/>
            <a:ext cx="3209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b="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ko-KR"/>
              <a:t>Technical Service Team</a:t>
            </a: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6669088"/>
            <a:ext cx="9906000" cy="188912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tx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074" name="Text Box 50"/>
          <p:cNvSpPr txBox="1">
            <a:spLocks noChangeArrowheads="1"/>
          </p:cNvSpPr>
          <p:nvPr/>
        </p:nvSpPr>
        <p:spPr bwMode="auto">
          <a:xfrm>
            <a:off x="3392488" y="6597650"/>
            <a:ext cx="3121025" cy="236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b="0" i="1" baseline="-25000">
                <a:solidFill>
                  <a:srgbClr val="0000FF"/>
                </a:solidFill>
                <a:latin typeface="Tahoma" pitchFamily="34" charset="0"/>
                <a:ea typeface="HY헤드라인M" pitchFamily="18" charset="-127"/>
              </a:rPr>
              <a:t>Confidential for internal use only</a:t>
            </a:r>
          </a:p>
        </p:txBody>
      </p:sp>
      <p:sp>
        <p:nvSpPr>
          <p:cNvPr id="2056" name="Rectangle 5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31775"/>
            <a:ext cx="71945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</p:txBody>
      </p:sp>
      <p:sp>
        <p:nvSpPr>
          <p:cNvPr id="205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52513"/>
            <a:ext cx="89154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Sub title(Helvetica / 16pt)</a:t>
            </a:r>
          </a:p>
          <a:p>
            <a:pPr lvl="1"/>
            <a:r>
              <a:rPr lang="en-US" altLang="ko-KR" smtClean="0"/>
              <a:t>Text Style01(Helvetica / 14pt)</a:t>
            </a:r>
          </a:p>
          <a:p>
            <a:pPr lvl="2"/>
            <a:r>
              <a:rPr lang="en-US" altLang="ko-KR" smtClean="0"/>
              <a:t>Text Style(Helvetica / 12pt)</a:t>
            </a:r>
          </a:p>
        </p:txBody>
      </p:sp>
      <p:sp>
        <p:nvSpPr>
          <p:cNvPr id="1109" name="Line 85"/>
          <p:cNvSpPr>
            <a:spLocks noChangeShapeType="1"/>
          </p:cNvSpPr>
          <p:nvPr/>
        </p:nvSpPr>
        <p:spPr bwMode="auto">
          <a:xfrm>
            <a:off x="128588" y="6453188"/>
            <a:ext cx="964882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471" r:id="rId12"/>
  </p:sldLayoutIdLst>
  <p:hf sldNum="0" hdr="0" ftr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Helvetica" pitchFamily="34" charset="0"/>
          <a:ea typeface="돋움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Helvetica" pitchFamily="34" charset="0"/>
          <a:ea typeface="돋움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Helvetica" pitchFamily="34" charset="0"/>
          <a:ea typeface="돋움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Helvetica" pitchFamily="34" charset="0"/>
          <a:ea typeface="돋움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Helvetica" pitchFamily="34" charset="0"/>
          <a:ea typeface="돋움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Helvetica" pitchFamily="34" charset="0"/>
          <a:ea typeface="돋움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Helvetica" pitchFamily="34" charset="0"/>
          <a:ea typeface="돋움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Helvetica" pitchFamily="34" charset="0"/>
          <a:ea typeface="돋움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ea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924175"/>
            <a:ext cx="89154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1. Title (Helvetica / 32pt / bold)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643313"/>
            <a:ext cx="8915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1.1_. Sub Title (Helvetica / 16pt  / bold/ Orange color)</a:t>
            </a:r>
          </a:p>
        </p:txBody>
      </p:sp>
      <p:sp>
        <p:nvSpPr>
          <p:cNvPr id="42293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8750" y="6481763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b="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ko-KR"/>
              <a:t>Corporate Communications Team</a:t>
            </a:r>
          </a:p>
        </p:txBody>
      </p:sp>
      <p:sp>
        <p:nvSpPr>
          <p:cNvPr id="4229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9975" y="6481763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0">
                <a:latin typeface="Arial" charset="0"/>
                <a:ea typeface="+mj-ea"/>
              </a:defRPr>
            </a:lvl1pPr>
          </a:lstStyle>
          <a:p>
            <a:pPr>
              <a:defRPr/>
            </a:pPr>
            <a:fld id="{8F9554B1-30F4-4063-B6B0-4B8AB10379E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22938" name="AutoShape 26"/>
          <p:cNvSpPr>
            <a:spLocks noChangeArrowheads="1"/>
          </p:cNvSpPr>
          <p:nvPr/>
        </p:nvSpPr>
        <p:spPr bwMode="auto">
          <a:xfrm>
            <a:off x="111125" y="6500813"/>
            <a:ext cx="2259013" cy="2159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22939" name="AutoShape 27"/>
          <p:cNvSpPr>
            <a:spLocks noChangeArrowheads="1"/>
          </p:cNvSpPr>
          <p:nvPr/>
        </p:nvSpPr>
        <p:spPr bwMode="auto">
          <a:xfrm>
            <a:off x="9339263" y="6508750"/>
            <a:ext cx="388937" cy="26828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22940" name="Rectangle 28"/>
          <p:cNvSpPr>
            <a:spLocks noChangeArrowheads="1"/>
          </p:cNvSpPr>
          <p:nvPr/>
        </p:nvSpPr>
        <p:spPr bwMode="auto">
          <a:xfrm>
            <a:off x="0" y="6669088"/>
            <a:ext cx="9906000" cy="188912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tx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22941" name="Text Box 29"/>
          <p:cNvSpPr txBox="1">
            <a:spLocks noChangeArrowheads="1"/>
          </p:cNvSpPr>
          <p:nvPr/>
        </p:nvSpPr>
        <p:spPr bwMode="auto">
          <a:xfrm>
            <a:off x="3392488" y="6597650"/>
            <a:ext cx="3121025" cy="236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baseline="-25000">
                <a:latin typeface="Tahoma" pitchFamily="34" charset="0"/>
                <a:ea typeface="HY헤드라인M" pitchFamily="18" charset="-127"/>
              </a:rPr>
              <a:t>Confidential for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hf hdr="0" ftr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Helvetica" pitchFamily="34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Helvetica" pitchFamily="34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Helvetica" pitchFamily="34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Helvetica" pitchFamily="34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Helvetica" pitchFamily="34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Helvetica" pitchFamily="34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Helvetica" pitchFamily="34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Helvetica" pitchFamily="34" charset="0"/>
          <a:ea typeface="굴림" pitchFamily="50" charset="-127"/>
        </a:defRPr>
      </a:lvl9pPr>
    </p:titleStyle>
    <p:bodyStyle>
      <a:lvl1pPr marL="342900" indent="-342900" algn="ctr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 b="1">
          <a:solidFill>
            <a:srgbClr val="FF6600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j-ea"/>
          <a:ea typeface="+mj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j-ea"/>
          <a:ea typeface="+mj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j-ea"/>
          <a:ea typeface="+mj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ea"/>
          <a:ea typeface="+mj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ea"/>
          <a:ea typeface="+mj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ea"/>
          <a:ea typeface="+mj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ea"/>
          <a:ea typeface="+mj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ea"/>
          <a:ea typeface="+mj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2776538" y="2854325"/>
            <a:ext cx="43513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ctr">
              <a:spcBef>
                <a:spcPct val="0"/>
              </a:spcBef>
              <a:defRPr/>
            </a:pPr>
            <a:r>
              <a:rPr lang="en-US" altLang="ko-KR" sz="2500">
                <a:solidFill>
                  <a:srgbClr val="FC5224"/>
                </a:solidFill>
                <a:latin typeface="Helvetica" pitchFamily="34" charset="0"/>
              </a:rPr>
              <a:t>End of The Document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8388" y="65976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208AAD6-1C4F-408B-ADBF-311AD2FBE1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12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73088" y="600075"/>
            <a:ext cx="83581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Sub 1. Title (Helvetica / 24pt / bold/R46/G172/B215)</a:t>
            </a:r>
          </a:p>
        </p:txBody>
      </p:sp>
      <p:sp>
        <p:nvSpPr>
          <p:cNvPr id="5124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52513"/>
            <a:ext cx="89154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Sub title(Helvetica / 16pt)</a:t>
            </a:r>
          </a:p>
          <a:p>
            <a:pPr lvl="1"/>
            <a:r>
              <a:rPr lang="en-US" altLang="ko-KR" smtClean="0"/>
              <a:t>Text Style01(Helvetica / 14pt)</a:t>
            </a:r>
          </a:p>
          <a:p>
            <a:pPr lvl="2"/>
            <a:r>
              <a:rPr lang="en-US" altLang="ko-KR" smtClean="0"/>
              <a:t>Text Style(Helvetica / 12pt)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</p:sldLayoutIdLst>
  <p:transition spd="med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9pPr>
    </p:titleStyle>
    <p:bodyStyle>
      <a:lvl1pPr marL="342900" indent="-342900" algn="ctr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 b="1">
          <a:solidFill>
            <a:srgbClr val="FF6600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73088" y="600075"/>
            <a:ext cx="83581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Sub 2. Title (Helvetica / 24pt / bold/R46/G172/B215)</a:t>
            </a:r>
          </a:p>
        </p:txBody>
      </p:sp>
      <p:sp>
        <p:nvSpPr>
          <p:cNvPr id="614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52513"/>
            <a:ext cx="89154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Sub title(Helvetica / 16pt)</a:t>
            </a:r>
          </a:p>
          <a:p>
            <a:pPr lvl="1"/>
            <a:r>
              <a:rPr lang="en-US" altLang="ko-KR" smtClean="0"/>
              <a:t>Text Style01(Helvetica / 14pt)</a:t>
            </a:r>
          </a:p>
          <a:p>
            <a:pPr lvl="2"/>
            <a:r>
              <a:rPr lang="en-US" altLang="ko-KR" smtClean="0"/>
              <a:t>Text Style(Helvetica / 12pt)</a:t>
            </a:r>
          </a:p>
        </p:txBody>
      </p:sp>
      <p:sp>
        <p:nvSpPr>
          <p:cNvPr id="4802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8388" y="65976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DBA56E1-CF1A-498A-AA87-15DA36E7377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ransition spd="med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9pPr>
    </p:titleStyle>
    <p:bodyStyle>
      <a:lvl1pPr marL="342900" indent="-342900" algn="ctr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 b="1">
          <a:solidFill>
            <a:srgbClr val="FF6600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8388" y="65976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ADB6C91-1869-4AA6-99C5-88A1E54F310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17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73088" y="600075"/>
            <a:ext cx="83581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Sub 1. Title (Helvetica / 24pt / bold/R46/G172/B215)</a:t>
            </a:r>
          </a:p>
        </p:txBody>
      </p:sp>
      <p:sp>
        <p:nvSpPr>
          <p:cNvPr id="717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52513"/>
            <a:ext cx="89154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Sub title(Helvetica / 16pt)</a:t>
            </a:r>
          </a:p>
          <a:p>
            <a:pPr lvl="1"/>
            <a:r>
              <a:rPr lang="en-US" altLang="ko-KR" smtClean="0"/>
              <a:t>Text Style01(Helvetica / 14pt)</a:t>
            </a:r>
          </a:p>
          <a:p>
            <a:pPr lvl="2"/>
            <a:r>
              <a:rPr lang="en-US" altLang="ko-KR" smtClean="0"/>
              <a:t>Text Style(Helvetica / 12pt)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  <p:sldLayoutId id="2147484435" r:id="rId12"/>
  </p:sldLayoutIdLst>
  <p:transition spd="med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9pPr>
    </p:titleStyle>
    <p:bodyStyle>
      <a:lvl1pPr marL="342900" indent="-342900" algn="ctr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 b="1">
          <a:solidFill>
            <a:srgbClr val="FF6600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73088" y="600075"/>
            <a:ext cx="83581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Sub 2. Title (Helvetica / 24pt / bold/R46/G172/B215)</a:t>
            </a:r>
          </a:p>
        </p:txBody>
      </p:sp>
      <p:sp>
        <p:nvSpPr>
          <p:cNvPr id="819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52513"/>
            <a:ext cx="89154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Sub title(Helvetica / 16pt)</a:t>
            </a:r>
          </a:p>
          <a:p>
            <a:pPr lvl="1"/>
            <a:r>
              <a:rPr lang="en-US" altLang="ko-KR" smtClean="0"/>
              <a:t>Text Style01(Helvetica / 14pt)</a:t>
            </a:r>
          </a:p>
          <a:p>
            <a:pPr lvl="2"/>
            <a:r>
              <a:rPr lang="en-US" altLang="ko-KR" smtClean="0"/>
              <a:t>Text Style(Helvetica / 12pt)</a:t>
            </a:r>
          </a:p>
        </p:txBody>
      </p:sp>
      <p:sp>
        <p:nvSpPr>
          <p:cNvPr id="4802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8388" y="65976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429A80E-1B92-4D55-AB1B-F949C79E83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ransition spd="med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9pPr>
    </p:titleStyle>
    <p:bodyStyle>
      <a:lvl1pPr marL="342900" indent="-342900" algn="ctr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 b="1">
          <a:solidFill>
            <a:srgbClr val="FF6600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8388" y="65976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81B4A6D-1832-44DE-80EE-25F7977699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921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73088" y="600075"/>
            <a:ext cx="83581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Sub 1. Title (Helvetica / 24pt / bold/R46/G172/B215)</a:t>
            </a:r>
          </a:p>
        </p:txBody>
      </p:sp>
      <p:sp>
        <p:nvSpPr>
          <p:cNvPr id="9220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52513"/>
            <a:ext cx="89154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Sub title(Helvetica / 16pt)</a:t>
            </a:r>
          </a:p>
          <a:p>
            <a:pPr lvl="1"/>
            <a:r>
              <a:rPr lang="en-US" altLang="ko-KR" smtClean="0"/>
              <a:t>Text Style01(Helvetica / 14pt)</a:t>
            </a:r>
          </a:p>
          <a:p>
            <a:pPr lvl="2"/>
            <a:r>
              <a:rPr lang="en-US" altLang="ko-KR" smtClean="0"/>
              <a:t>Text Style(Helvetica / 12pt)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6" r:id="rId10"/>
    <p:sldLayoutId id="2147484457" r:id="rId11"/>
    <p:sldLayoutId id="2147484458" r:id="rId12"/>
  </p:sldLayoutIdLst>
  <p:transition spd="med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9pPr>
    </p:titleStyle>
    <p:bodyStyle>
      <a:lvl1pPr marL="342900" indent="-342900" algn="ctr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 b="1">
          <a:solidFill>
            <a:srgbClr val="FF6600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8388" y="65976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85FC54B-DC4E-44A3-928B-9D0DC7FEB4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73088" y="600075"/>
            <a:ext cx="83581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Sub 1. Title (Helvetica / 24pt / bold/R46/G172/B215)</a:t>
            </a:r>
          </a:p>
        </p:txBody>
      </p:sp>
      <p:sp>
        <p:nvSpPr>
          <p:cNvPr id="10244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52513"/>
            <a:ext cx="89154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Sub title(Helvetica / 16pt)</a:t>
            </a:r>
          </a:p>
          <a:p>
            <a:pPr lvl="1"/>
            <a:r>
              <a:rPr lang="en-US" altLang="ko-KR" smtClean="0"/>
              <a:t>Text Style01(Helvetica / 14pt)</a:t>
            </a:r>
          </a:p>
          <a:p>
            <a:pPr lvl="2"/>
            <a:r>
              <a:rPr lang="en-US" altLang="ko-KR" smtClean="0"/>
              <a:t>Text Style(Helvetica / 12pt)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  <p:sldLayoutId id="2147484470" r:id="rId12"/>
  </p:sldLayoutIdLst>
  <p:transition spd="med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Helvetica" pitchFamily="34" charset="0"/>
          <a:ea typeface="굴림" pitchFamily="50" charset="-127"/>
        </a:defRPr>
      </a:lvl9pPr>
    </p:titleStyle>
    <p:bodyStyle>
      <a:lvl1pPr marL="342900" indent="-342900" algn="ctr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 b="1">
          <a:solidFill>
            <a:srgbClr val="FF6600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jpe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1.YJS\1.&#49569;&#48512;&#45824;&#44592;&#47928;&#49436;\tech%20training\Tech%20Training%20for%20Dealer\1%20day\Air%20Pressure.avi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9"/>
          <p:cNvSpPr txBox="1">
            <a:spLocks noChangeArrowheads="1"/>
          </p:cNvSpPr>
          <p:nvPr/>
        </p:nvSpPr>
        <p:spPr bwMode="auto">
          <a:xfrm>
            <a:off x="4953000" y="3068638"/>
            <a:ext cx="44354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altLang="ko-KR" sz="1200" dirty="0">
                <a:solidFill>
                  <a:srgbClr val="4D4D4D"/>
                </a:solidFill>
                <a:latin typeface="Helvetica" pitchFamily="34" charset="0"/>
              </a:rPr>
              <a:t>HANKOOK TIRE</a:t>
            </a:r>
          </a:p>
          <a:p>
            <a:pPr algn="r">
              <a:spcBef>
                <a:spcPct val="0"/>
              </a:spcBef>
            </a:pPr>
            <a:endParaRPr lang="en-US" altLang="ko-KR" sz="1200" dirty="0">
              <a:solidFill>
                <a:srgbClr val="4D4D4D"/>
              </a:solidFill>
              <a:latin typeface="Helvetica" pitchFamily="34" charset="0"/>
            </a:endParaRPr>
          </a:p>
          <a:p>
            <a:pPr algn="r">
              <a:spcBef>
                <a:spcPct val="0"/>
              </a:spcBef>
            </a:pPr>
            <a:r>
              <a:rPr lang="en-US" altLang="ko-KR" sz="1200" dirty="0" smtClean="0">
                <a:solidFill>
                  <a:srgbClr val="4D4D4D"/>
                </a:solidFill>
                <a:latin typeface="Helvetica" pitchFamily="34" charset="0"/>
              </a:rPr>
              <a:t>DUBAI OFFICE</a:t>
            </a:r>
            <a:endParaRPr lang="en-US" altLang="ko-KR" sz="1200" dirty="0">
              <a:solidFill>
                <a:srgbClr val="4D4D4D"/>
              </a:solidFill>
              <a:latin typeface="Helvetica" pitchFamily="34" charset="0"/>
            </a:endParaRPr>
          </a:p>
        </p:txBody>
      </p:sp>
      <p:sp>
        <p:nvSpPr>
          <p:cNvPr id="84995" name="Text Box 10"/>
          <p:cNvSpPr txBox="1">
            <a:spLocks noChangeArrowheads="1"/>
          </p:cNvSpPr>
          <p:nvPr/>
        </p:nvSpPr>
        <p:spPr bwMode="auto">
          <a:xfrm>
            <a:off x="3318971" y="1773238"/>
            <a:ext cx="6225079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 algn="r"/>
            <a:r>
              <a:rPr lang="en-US" altLang="ko-KR" sz="36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HANKOOK </a:t>
            </a:r>
            <a:r>
              <a:rPr lang="en-US" altLang="ko-KR" sz="3600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Safety Seminar</a:t>
            </a:r>
            <a:endParaRPr lang="en-US" altLang="ko-KR" sz="3600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TB Development Team</a:t>
            </a:r>
          </a:p>
        </p:txBody>
      </p:sp>
      <p:pic>
        <p:nvPicPr>
          <p:cNvPr id="229378" name="Picture 2" descr="Truckphot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435" y="1052514"/>
            <a:ext cx="8234363" cy="50625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6669352" y="692151"/>
            <a:ext cx="18517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en-US" altLang="ko-KR" sz="1800" b="1">
                <a:solidFill>
                  <a:srgbClr val="000000"/>
                </a:solidFill>
                <a:latin typeface="Arial" charset="0"/>
              </a:rPr>
              <a:t>After 1 hr Drive</a:t>
            </a:r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381794" y="203201"/>
            <a:ext cx="901686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sz="1800">
                <a:latin typeface="HY헤드라인M" pitchFamily="18" charset="-127"/>
                <a:ea typeface="HY헤드라인M" pitchFamily="18" charset="-127"/>
              </a:rPr>
              <a:t>Driving test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TB Development Team</a:t>
            </a:r>
          </a:p>
        </p:txBody>
      </p:sp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0" y="90815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0" y="-153888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129" y="1047750"/>
            <a:ext cx="7505171" cy="5045075"/>
          </a:xfrm>
          <a:prstGeom prst="rect">
            <a:avLst/>
          </a:prstGeom>
          <a:noFill/>
        </p:spPr>
      </p:pic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8715904" y="6491288"/>
            <a:ext cx="1190096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latinLnBrk="0"/>
            <a:r>
              <a:rPr kumimoji="0" lang="en-US" altLang="ko-KR" sz="1800">
                <a:solidFill>
                  <a:schemeClr val="bg1"/>
                </a:solidFill>
                <a:latin typeface="Arial" charset="0"/>
              </a:rPr>
              <a:t>Photo 10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794" y="203201"/>
            <a:ext cx="6053667" cy="41751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1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Left Front Control Tire @ </a:t>
            </a:r>
            <a:r>
              <a:rPr lang="en-US" altLang="ko-KR" sz="180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41 psi (100%)</a:t>
            </a: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6669352" y="692151"/>
            <a:ext cx="18517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en-US" altLang="ko-KR" sz="1800" b="1">
                <a:solidFill>
                  <a:srgbClr val="000000"/>
                </a:solidFill>
                <a:latin typeface="Arial" charset="0"/>
              </a:rPr>
              <a:t>After 1 hr Drive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TB Development Team</a:t>
            </a:r>
          </a:p>
        </p:txBody>
      </p:sp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0" y="-153888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089026"/>
            <a:ext cx="7512050" cy="5045075"/>
          </a:xfrm>
          <a:prstGeom prst="rect">
            <a:avLst/>
          </a:prstGeom>
          <a:noFill/>
        </p:spPr>
      </p:pic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794" y="203201"/>
            <a:ext cx="4103423" cy="41751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1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Left Front Control Tire @ </a:t>
            </a:r>
            <a:r>
              <a:rPr lang="en-US" altLang="ko-KR" sz="180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35 psi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6669352" y="692151"/>
            <a:ext cx="18517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en-US" altLang="ko-KR" sz="1800" b="1">
                <a:solidFill>
                  <a:srgbClr val="000000"/>
                </a:solidFill>
                <a:latin typeface="Arial" charset="0"/>
              </a:rPr>
              <a:t>After 1 hr Drive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TB Development Team</a:t>
            </a:r>
          </a:p>
        </p:txBody>
      </p:sp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0" y="-153888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415" y="1089026"/>
            <a:ext cx="7536127" cy="5064125"/>
          </a:xfrm>
          <a:prstGeom prst="rect">
            <a:avLst/>
          </a:prstGeom>
          <a:noFill/>
        </p:spPr>
      </p:pic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794" y="203201"/>
            <a:ext cx="4337315" cy="41751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1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Left Front Control Tire @ </a:t>
            </a:r>
            <a:r>
              <a:rPr lang="en-US" altLang="ko-KR" sz="180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27 psi</a:t>
            </a:r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6669352" y="692151"/>
            <a:ext cx="18517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en-US" altLang="ko-KR" sz="1800" b="1">
                <a:solidFill>
                  <a:srgbClr val="000000"/>
                </a:solidFill>
                <a:latin typeface="Arial" charset="0"/>
              </a:rPr>
              <a:t>After 1 hr Drive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TB Development Team</a:t>
            </a:r>
          </a:p>
        </p:txBody>
      </p:sp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0" y="-153888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656" y="1160463"/>
            <a:ext cx="7532688" cy="5060950"/>
          </a:xfrm>
          <a:prstGeom prst="rect">
            <a:avLst/>
          </a:prstGeom>
          <a:noFill/>
        </p:spPr>
      </p:pic>
      <p:sp>
        <p:nvSpPr>
          <p:cNvPr id="2334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794" y="203201"/>
            <a:ext cx="4414706" cy="41751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1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Left Front Control Tire @ </a:t>
            </a:r>
            <a:r>
              <a:rPr lang="en-US" altLang="ko-KR" sz="180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19 psi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6669352" y="692151"/>
            <a:ext cx="18517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en-US" altLang="ko-KR" sz="1800" b="1">
                <a:solidFill>
                  <a:srgbClr val="000000"/>
                </a:solidFill>
                <a:latin typeface="Arial" charset="0"/>
              </a:rPr>
              <a:t>After 1 hr Drive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TB Development Team</a:t>
            </a:r>
          </a:p>
        </p:txBody>
      </p:sp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0" y="-153888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931" y="1052513"/>
            <a:ext cx="7553325" cy="5073650"/>
          </a:xfrm>
          <a:prstGeom prst="rect">
            <a:avLst/>
          </a:prstGeom>
          <a:noFill/>
        </p:spPr>
      </p:pic>
      <p:sp>
        <p:nvSpPr>
          <p:cNvPr id="2345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794" y="203201"/>
            <a:ext cx="4337315" cy="41751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1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Left Front Control Tire @ </a:t>
            </a:r>
            <a:r>
              <a:rPr lang="en-US" altLang="ko-KR" sz="180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11 psi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6669352" y="692151"/>
            <a:ext cx="18517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en-US" altLang="ko-KR" sz="1800" b="1">
                <a:solidFill>
                  <a:srgbClr val="000000"/>
                </a:solidFill>
                <a:latin typeface="Arial" charset="0"/>
              </a:rPr>
              <a:t>After 1 hr Drive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415925" y="944563"/>
            <a:ext cx="3702938" cy="742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sz="1800" dirty="0" smtClean="0">
                <a:solidFill>
                  <a:srgbClr val="005392"/>
                </a:solidFill>
                <a:latin typeface="Arial" charset="0"/>
                <a:cs typeface="Arial" charset="0"/>
              </a:rPr>
              <a:t>Tire </a:t>
            </a:r>
            <a:r>
              <a:rPr lang="en-US" altLang="ko-KR" sz="1800" dirty="0" smtClean="0">
                <a:solidFill>
                  <a:srgbClr val="005392"/>
                </a:solidFill>
                <a:latin typeface="Arial" charset="0"/>
                <a:cs typeface="Arial" charset="0"/>
              </a:rPr>
              <a:t>management</a:t>
            </a:r>
            <a:endParaRPr lang="en-US" altLang="ko-KR" sz="1800" dirty="0">
              <a:solidFill>
                <a:srgbClr val="005392"/>
              </a:solidFill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endParaRPr lang="en-US" altLang="ko-KR" sz="800" dirty="0"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     </a:t>
            </a:r>
            <a:r>
              <a:rPr lang="en-US" altLang="ko-KR" dirty="0" smtClean="0">
                <a:latin typeface="Arial" charset="0"/>
                <a:cs typeface="Arial" charset="0"/>
              </a:rPr>
              <a:t>1. Use right size tires for your vehicle</a:t>
            </a:r>
            <a:r>
              <a:rPr lang="en-US" altLang="ko-KR" dirty="0" smtClean="0">
                <a:latin typeface="Arial" charset="0"/>
                <a:cs typeface="Arial" charset="0"/>
              </a:rPr>
              <a:t>.</a:t>
            </a:r>
            <a:endParaRPr lang="en-US" altLang="ko-KR" dirty="0">
              <a:latin typeface="Arial" charset="0"/>
              <a:cs typeface="Arial" charset="0"/>
            </a:endParaRPr>
          </a:p>
        </p:txBody>
      </p:sp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344488" y="223838"/>
            <a:ext cx="2358660" cy="3529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sz="1800" dirty="0" smtClean="0">
                <a:latin typeface="Arial" charset="0"/>
                <a:cs typeface="Arial" charset="0"/>
              </a:rPr>
              <a:t>Management of Tire</a:t>
            </a:r>
            <a:endParaRPr lang="en-US" altLang="ko-KR" sz="1800" dirty="0">
              <a:latin typeface="Arial" charset="0"/>
              <a:cs typeface="Arial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381100" y="1773237"/>
            <a:ext cx="6335712" cy="1655763"/>
            <a:chOff x="807" y="890"/>
            <a:chExt cx="3991" cy="1043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004" y="931"/>
              <a:ext cx="3512" cy="953"/>
              <a:chOff x="1004" y="931"/>
              <a:chExt cx="3512" cy="953"/>
            </a:xfrm>
          </p:grpSpPr>
          <p:sp>
            <p:nvSpPr>
              <p:cNvPr id="10" name="Text Box 16"/>
              <p:cNvSpPr txBox="1">
                <a:spLocks noChangeArrowheads="1"/>
              </p:cNvSpPr>
              <p:nvPr/>
            </p:nvSpPr>
            <p:spPr bwMode="auto">
              <a:xfrm>
                <a:off x="2031" y="931"/>
                <a:ext cx="1714" cy="2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ctr" latinLnBrk="0" hangingPunct="0">
                  <a:lnSpc>
                    <a:spcPct val="95000"/>
                  </a:lnSpc>
                  <a:buSzPct val="75000"/>
                  <a:buFont typeface="Wingdings" pitchFamily="2" charset="2"/>
                  <a:buNone/>
                </a:pPr>
                <a:r>
                  <a:rPr lang="en-US" altLang="ko-KR" sz="1600" dirty="0" smtClean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225  /45ZR17  94  </a:t>
                </a:r>
                <a:r>
                  <a:rPr lang="en-US" altLang="ko-KR" sz="1600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Y   K110 </a:t>
                </a:r>
              </a:p>
            </p:txBody>
          </p:sp>
          <p:sp>
            <p:nvSpPr>
              <p:cNvPr id="11" name="Text Box 17"/>
              <p:cNvSpPr txBox="1">
                <a:spLocks noChangeArrowheads="1"/>
              </p:cNvSpPr>
              <p:nvPr/>
            </p:nvSpPr>
            <p:spPr bwMode="auto">
              <a:xfrm>
                <a:off x="1004" y="1158"/>
                <a:ext cx="756" cy="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fontAlgn="ctr" latinLnBrk="0" hangingPunct="0">
                  <a:lnSpc>
                    <a:spcPct val="95000"/>
                  </a:lnSpc>
                  <a:buSzPct val="75000"/>
                  <a:buFont typeface="Wingdings" pitchFamily="2" charset="2"/>
                  <a:buNone/>
                </a:pPr>
                <a:r>
                  <a:rPr lang="en-US" altLang="ko-KR" sz="1200">
                    <a:latin typeface="Arial" charset="0"/>
                    <a:cs typeface="Arial" charset="0"/>
                  </a:rPr>
                  <a:t>Section Width</a:t>
                </a:r>
              </a:p>
            </p:txBody>
          </p:sp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1053" y="1385"/>
                <a:ext cx="700" cy="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fontAlgn="ctr" latinLnBrk="0" hangingPunct="0">
                  <a:lnSpc>
                    <a:spcPct val="95000"/>
                  </a:lnSpc>
                  <a:buSzPct val="75000"/>
                  <a:buFont typeface="Wingdings" pitchFamily="2" charset="2"/>
                  <a:buNone/>
                </a:pPr>
                <a:r>
                  <a:rPr lang="en-US" altLang="ko-KR" sz="120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Aspect Ratio</a:t>
                </a:r>
              </a:p>
            </p:txBody>
          </p:sp>
          <p:sp>
            <p:nvSpPr>
              <p:cNvPr id="14" name="Text Box 19"/>
              <p:cNvSpPr txBox="1">
                <a:spLocks noChangeArrowheads="1"/>
              </p:cNvSpPr>
              <p:nvPr/>
            </p:nvSpPr>
            <p:spPr bwMode="auto">
              <a:xfrm>
                <a:off x="3721" y="1719"/>
                <a:ext cx="339" cy="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fontAlgn="ctr" latinLnBrk="0" hangingPunct="0">
                  <a:lnSpc>
                    <a:spcPct val="95000"/>
                  </a:lnSpc>
                  <a:buSzPct val="75000"/>
                  <a:buFont typeface="Wingdings" pitchFamily="2" charset="2"/>
                  <a:buNone/>
                </a:pPr>
                <a:r>
                  <a:rPr lang="en-US" altLang="ko-KR" sz="1200">
                    <a:latin typeface="Arial" charset="0"/>
                    <a:cs typeface="Arial" charset="0"/>
                  </a:rPr>
                  <a:t>Inch </a:t>
                </a:r>
              </a:p>
            </p:txBody>
          </p:sp>
          <p:sp>
            <p:nvSpPr>
              <p:cNvPr id="15" name="Text Box 20"/>
              <p:cNvSpPr txBox="1">
                <a:spLocks noChangeArrowheads="1"/>
              </p:cNvSpPr>
              <p:nvPr/>
            </p:nvSpPr>
            <p:spPr bwMode="auto">
              <a:xfrm>
                <a:off x="3727" y="1538"/>
                <a:ext cx="649" cy="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fontAlgn="ctr" latinLnBrk="0" hangingPunct="0">
                  <a:lnSpc>
                    <a:spcPct val="95000"/>
                  </a:lnSpc>
                  <a:buSzPct val="75000"/>
                  <a:buFont typeface="Wingdings" pitchFamily="2" charset="2"/>
                  <a:buNone/>
                </a:pPr>
                <a:r>
                  <a:rPr lang="en-US" altLang="ko-KR" sz="1200">
                    <a:latin typeface="Arial" charset="0"/>
                    <a:cs typeface="Arial" charset="0"/>
                  </a:rPr>
                  <a:t>Load Index </a:t>
                </a:r>
              </a:p>
            </p:txBody>
          </p:sp>
          <p:sp>
            <p:nvSpPr>
              <p:cNvPr id="16" name="Text Box 21"/>
              <p:cNvSpPr txBox="1">
                <a:spLocks noChangeArrowheads="1"/>
              </p:cNvSpPr>
              <p:nvPr/>
            </p:nvSpPr>
            <p:spPr bwMode="auto">
              <a:xfrm>
                <a:off x="3720" y="1356"/>
                <a:ext cx="733" cy="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fontAlgn="ctr" latinLnBrk="0" hangingPunct="0">
                  <a:lnSpc>
                    <a:spcPct val="95000"/>
                  </a:lnSpc>
                  <a:buSzPct val="75000"/>
                  <a:buFont typeface="Wingdings" pitchFamily="2" charset="2"/>
                  <a:buNone/>
                </a:pPr>
                <a:r>
                  <a:rPr lang="en-US" altLang="ko-KR" sz="1200">
                    <a:latin typeface="Arial" charset="0"/>
                    <a:cs typeface="Arial" charset="0"/>
                  </a:rPr>
                  <a:t>Speed Grade </a:t>
                </a:r>
              </a:p>
            </p:txBody>
          </p:sp>
          <p:sp>
            <p:nvSpPr>
              <p:cNvPr id="17" name="Text Box 22"/>
              <p:cNvSpPr txBox="1">
                <a:spLocks noChangeArrowheads="1"/>
              </p:cNvSpPr>
              <p:nvPr/>
            </p:nvSpPr>
            <p:spPr bwMode="auto">
              <a:xfrm>
                <a:off x="3731" y="1175"/>
                <a:ext cx="785" cy="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fontAlgn="ctr" latinLnBrk="0" hangingPunct="0">
                  <a:lnSpc>
                    <a:spcPct val="95000"/>
                  </a:lnSpc>
                  <a:buSzPct val="75000"/>
                  <a:buFont typeface="Wingdings" pitchFamily="2" charset="2"/>
                  <a:buNone/>
                </a:pPr>
                <a:r>
                  <a:rPr lang="en-US" altLang="ko-KR" sz="1200">
                    <a:latin typeface="Arial" charset="0"/>
                    <a:cs typeface="Arial" charset="0"/>
                  </a:rPr>
                  <a:t>Pattern Name  </a:t>
                </a:r>
              </a:p>
            </p:txBody>
          </p:sp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2076" y="1117"/>
                <a:ext cx="273" cy="11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9" name="Rectangle 24"/>
              <p:cNvSpPr>
                <a:spLocks noChangeArrowheads="1"/>
              </p:cNvSpPr>
              <p:nvPr/>
            </p:nvSpPr>
            <p:spPr bwMode="auto">
              <a:xfrm>
                <a:off x="2419" y="1117"/>
                <a:ext cx="136" cy="11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20" name="Rectangle 25"/>
              <p:cNvSpPr>
                <a:spLocks noChangeArrowheads="1"/>
              </p:cNvSpPr>
              <p:nvPr/>
            </p:nvSpPr>
            <p:spPr bwMode="auto">
              <a:xfrm>
                <a:off x="2757" y="1117"/>
                <a:ext cx="136" cy="11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2964" y="1117"/>
                <a:ext cx="136" cy="11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22" name="Rectangle 27"/>
              <p:cNvSpPr>
                <a:spLocks noChangeArrowheads="1"/>
              </p:cNvSpPr>
              <p:nvPr/>
            </p:nvSpPr>
            <p:spPr bwMode="auto">
              <a:xfrm>
                <a:off x="3130" y="1117"/>
                <a:ext cx="136" cy="11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3347" y="1117"/>
                <a:ext cx="317" cy="11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2591" y="1117"/>
                <a:ext cx="136" cy="11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>
                <a:spAutoFit/>
              </a:bodyPr>
              <a:lstStyle/>
              <a:p>
                <a:endParaRPr lang="ko-KR" altLang="en-US"/>
              </a:p>
            </p:txBody>
          </p:sp>
          <p:cxnSp>
            <p:nvCxnSpPr>
              <p:cNvPr id="25" name="AutoShape 30"/>
              <p:cNvCxnSpPr>
                <a:cxnSpLocks noChangeShapeType="1"/>
                <a:stCxn id="18" idx="2"/>
                <a:endCxn id="11" idx="3"/>
              </p:cNvCxnSpPr>
              <p:nvPr/>
            </p:nvCxnSpPr>
            <p:spPr bwMode="auto">
              <a:xfrm rot="5400000">
                <a:off x="1936" y="969"/>
                <a:ext cx="117" cy="436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26" name="AutoShape 31"/>
              <p:cNvCxnSpPr>
                <a:cxnSpLocks noChangeShapeType="1"/>
                <a:stCxn id="19" idx="2"/>
                <a:endCxn id="12" idx="3"/>
              </p:cNvCxnSpPr>
              <p:nvPr/>
            </p:nvCxnSpPr>
            <p:spPr bwMode="auto">
              <a:xfrm rot="5400000">
                <a:off x="1953" y="938"/>
                <a:ext cx="344" cy="724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27" name="AutoShape 32"/>
              <p:cNvCxnSpPr>
                <a:cxnSpLocks noChangeShapeType="1"/>
                <a:stCxn id="20" idx="2"/>
                <a:endCxn id="14" idx="1"/>
              </p:cNvCxnSpPr>
              <p:nvPr/>
            </p:nvCxnSpPr>
            <p:spPr bwMode="auto">
              <a:xfrm rot="16200000" flipH="1">
                <a:off x="2929" y="1024"/>
                <a:ext cx="678" cy="885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28" name="AutoShape 33"/>
              <p:cNvCxnSpPr>
                <a:cxnSpLocks noChangeShapeType="1"/>
                <a:stCxn id="21" idx="2"/>
                <a:endCxn id="15" idx="1"/>
              </p:cNvCxnSpPr>
              <p:nvPr/>
            </p:nvCxnSpPr>
            <p:spPr bwMode="auto">
              <a:xfrm rot="16200000" flipH="1">
                <a:off x="3122" y="1038"/>
                <a:ext cx="497" cy="678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29" name="AutoShape 34"/>
              <p:cNvCxnSpPr>
                <a:cxnSpLocks noChangeShapeType="1"/>
                <a:stCxn id="22" idx="2"/>
                <a:endCxn id="16" idx="1"/>
              </p:cNvCxnSpPr>
              <p:nvPr/>
            </p:nvCxnSpPr>
            <p:spPr bwMode="auto">
              <a:xfrm rot="16200000" flipH="1">
                <a:off x="3296" y="1030"/>
                <a:ext cx="315" cy="512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30" name="AutoShape 35"/>
              <p:cNvCxnSpPr>
                <a:cxnSpLocks noChangeShapeType="1"/>
                <a:stCxn id="23" idx="2"/>
                <a:endCxn id="17" idx="1"/>
              </p:cNvCxnSpPr>
              <p:nvPr/>
            </p:nvCxnSpPr>
            <p:spPr bwMode="auto">
              <a:xfrm rot="16200000" flipH="1">
                <a:off x="3539" y="1095"/>
                <a:ext cx="134" cy="199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1009" y="1612"/>
                <a:ext cx="770" cy="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fontAlgn="ctr" latinLnBrk="0" hangingPunct="0">
                  <a:lnSpc>
                    <a:spcPct val="95000"/>
                  </a:lnSpc>
                  <a:buSzPct val="75000"/>
                  <a:buFont typeface="Wingdings" pitchFamily="2" charset="2"/>
                  <a:buNone/>
                </a:pPr>
                <a:r>
                  <a:rPr lang="en-US" altLang="ko-KR" sz="1200">
                    <a:latin typeface="Arial" charset="0"/>
                    <a:cs typeface="Arial" charset="0"/>
                  </a:rPr>
                  <a:t>Tire Structure </a:t>
                </a:r>
              </a:p>
            </p:txBody>
          </p:sp>
          <p:cxnSp>
            <p:nvCxnSpPr>
              <p:cNvPr id="32" name="AutoShape 37"/>
              <p:cNvCxnSpPr>
                <a:cxnSpLocks noChangeShapeType="1"/>
                <a:stCxn id="24" idx="2"/>
                <a:endCxn id="31" idx="3"/>
              </p:cNvCxnSpPr>
              <p:nvPr/>
            </p:nvCxnSpPr>
            <p:spPr bwMode="auto">
              <a:xfrm rot="5400000">
                <a:off x="1944" y="984"/>
                <a:ext cx="571" cy="859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>
              <a:off x="807" y="890"/>
              <a:ext cx="3991" cy="1043"/>
            </a:xfrm>
            <a:prstGeom prst="rect">
              <a:avLst/>
            </a:prstGeom>
            <a:noFill/>
            <a:ln w="9525" algn="ctr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ko-KR" altLang="en-US"/>
            </a:p>
          </p:txBody>
        </p:sp>
      </p:grpSp>
      <p:pic>
        <p:nvPicPr>
          <p:cNvPr id="33" name="그림 32" descr="Cap 2011-05-22 09-36-07-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100" y="3573016"/>
            <a:ext cx="848938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HANKOOK TIRE EUROPE REGIONAL HEADQUARTERS </a:t>
            </a:r>
          </a:p>
        </p:txBody>
      </p:sp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415925" y="944563"/>
            <a:ext cx="5329163" cy="294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 smtClean="0">
                <a:latin typeface="Arial" charset="0"/>
                <a:cs typeface="Arial" charset="0"/>
              </a:rPr>
              <a:t>2</a:t>
            </a:r>
            <a:r>
              <a:rPr lang="en-US" altLang="ko-KR" dirty="0" smtClean="0">
                <a:latin typeface="Arial" charset="0"/>
                <a:cs typeface="Arial" charset="0"/>
              </a:rPr>
              <a:t>. Check air pressure every </a:t>
            </a:r>
            <a:r>
              <a:rPr lang="en-US" altLang="ko-KR" dirty="0" smtClean="0">
                <a:latin typeface="Arial" charset="0"/>
                <a:cs typeface="Arial" charset="0"/>
              </a:rPr>
              <a:t>month – </a:t>
            </a:r>
            <a:r>
              <a:rPr lang="en-US" altLang="ko-KR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Include spare tire. </a:t>
            </a:r>
            <a:endParaRPr lang="en-US" altLang="ko-KR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344488" y="223838"/>
            <a:ext cx="2358660" cy="3529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sz="1800" dirty="0" smtClean="0">
                <a:latin typeface="Arial" charset="0"/>
                <a:cs typeface="Arial" charset="0"/>
              </a:rPr>
              <a:t>Management of Tire</a:t>
            </a:r>
            <a:endParaRPr lang="en-US" altLang="ko-KR" sz="1800" dirty="0">
              <a:latin typeface="Arial" charset="0"/>
              <a:cs typeface="Arial" charset="0"/>
            </a:endParaRPr>
          </a:p>
        </p:txBody>
      </p:sp>
      <p:pic>
        <p:nvPicPr>
          <p:cNvPr id="33" name="그림 32" descr="Cap 2011-05-22 09-31-46-609.jpg"/>
          <p:cNvPicPr>
            <a:picLocks noChangeAspect="1"/>
          </p:cNvPicPr>
          <p:nvPr/>
        </p:nvPicPr>
        <p:blipFill>
          <a:blip r:embed="rId3" cstate="print"/>
          <a:srcRect r="2694"/>
          <a:stretch>
            <a:fillRect/>
          </a:stretch>
        </p:blipFill>
        <p:spPr>
          <a:xfrm>
            <a:off x="6330578" y="1412776"/>
            <a:ext cx="2582861" cy="1512168"/>
          </a:xfrm>
          <a:prstGeom prst="rect">
            <a:avLst/>
          </a:prstGeom>
        </p:spPr>
      </p:pic>
      <p:pic>
        <p:nvPicPr>
          <p:cNvPr id="34" name="그림 33" descr="Cap 2011-05-22 09-31-41-750.jpg"/>
          <p:cNvPicPr>
            <a:picLocks noChangeAspect="1"/>
          </p:cNvPicPr>
          <p:nvPr/>
        </p:nvPicPr>
        <p:blipFill>
          <a:blip r:embed="rId4" cstate="print"/>
          <a:srcRect l="2857"/>
          <a:stretch>
            <a:fillRect/>
          </a:stretch>
        </p:blipFill>
        <p:spPr>
          <a:xfrm>
            <a:off x="3512840" y="1412776"/>
            <a:ext cx="2520279" cy="1514713"/>
          </a:xfrm>
          <a:prstGeom prst="rect">
            <a:avLst/>
          </a:prstGeom>
        </p:spPr>
      </p:pic>
      <p:pic>
        <p:nvPicPr>
          <p:cNvPr id="35" name="그림 34" descr="Cap 2011-05-22 09-31-27-1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528" y="1412776"/>
            <a:ext cx="2520280" cy="1512168"/>
          </a:xfrm>
          <a:prstGeom prst="rect">
            <a:avLst/>
          </a:prstGeom>
        </p:spPr>
      </p:pic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704528" y="2935408"/>
            <a:ext cx="2514219" cy="315763"/>
          </a:xfrm>
          <a:prstGeom prst="rect">
            <a:avLst/>
          </a:prstGeom>
          <a:solidFill>
            <a:srgbClr val="FF6600"/>
          </a:solidFill>
          <a:ln w="0" algn="ctr">
            <a:solidFill>
              <a:srgbClr val="FF6600"/>
            </a:solidFill>
            <a:miter lim="800000"/>
            <a:headEnd/>
            <a:tailEnd type="none" w="lg" len="lg"/>
          </a:ln>
        </p:spPr>
        <p:txBody>
          <a:bodyPr wrap="none" lIns="89601" tIns="44802" rIns="89601" bIns="44802" anchor="ctr"/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</a:rPr>
              <a:t>Proper Air Pressure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704528" y="3267400"/>
            <a:ext cx="2514219" cy="1025696"/>
          </a:xfrm>
          <a:prstGeom prst="rect">
            <a:avLst/>
          </a:prstGeom>
          <a:noFill/>
          <a:ln w="0" algn="ctr">
            <a:solidFill>
              <a:srgbClr val="FF6600"/>
            </a:solidFill>
            <a:miter lim="800000"/>
            <a:headEnd/>
            <a:tailEnd type="none" w="lg" len="lg"/>
          </a:ln>
        </p:spPr>
        <p:txBody>
          <a:bodyPr wrap="none" lIns="89601" tIns="44802" rIns="89601" bIns="44802"/>
          <a:lstStyle/>
          <a:p>
            <a:pPr algn="l">
              <a:buFont typeface="Arial" pitchFamily="34" charset="0"/>
              <a:buChar char="•"/>
            </a:pPr>
            <a:r>
              <a:rPr lang="en-US" altLang="ko-KR" sz="1200" b="0" dirty="0" smtClean="0"/>
              <a:t> Increase Belt Endurance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1200" b="0" dirty="0" smtClean="0"/>
              <a:t> </a:t>
            </a:r>
            <a:r>
              <a:rPr lang="en-US" altLang="ko-KR" sz="1200" b="0" dirty="0" smtClean="0"/>
              <a:t>Prevent Uneven Wear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1200" b="0" dirty="0" smtClean="0"/>
              <a:t> </a:t>
            </a:r>
            <a:r>
              <a:rPr lang="en-US" altLang="ko-KR" sz="1200" b="0" dirty="0" smtClean="0"/>
              <a:t>Maximum Fuel Coefficient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1200" b="0" dirty="0" smtClean="0"/>
              <a:t> </a:t>
            </a:r>
            <a:r>
              <a:rPr lang="en-US" altLang="ko-KR" sz="1200" b="0" dirty="0" smtClean="0"/>
              <a:t>Maximum Handling Performance</a:t>
            </a:r>
            <a:endParaRPr lang="en-US" altLang="ko-KR" sz="1200" b="0" dirty="0" smtClean="0"/>
          </a:p>
          <a:p>
            <a:endParaRPr lang="en-US" altLang="ko-KR" sz="1200" b="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dirty="0" smtClean="0"/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512840" y="2942528"/>
            <a:ext cx="2520280" cy="315763"/>
          </a:xfrm>
          <a:prstGeom prst="rect">
            <a:avLst/>
          </a:prstGeom>
          <a:solidFill>
            <a:srgbClr val="FF6600"/>
          </a:solidFill>
          <a:ln w="0" algn="ctr">
            <a:solidFill>
              <a:srgbClr val="FF6600"/>
            </a:solidFill>
            <a:miter lim="800000"/>
            <a:headEnd/>
            <a:tailEnd type="none" w="lg" len="lg"/>
          </a:ln>
        </p:spPr>
        <p:txBody>
          <a:bodyPr wrap="none" lIns="89601" tIns="44802" rIns="89601" bIns="44802" anchor="ctr"/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</a:rPr>
              <a:t>Over Air Pressure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3512840" y="3274520"/>
            <a:ext cx="2520280" cy="1025696"/>
          </a:xfrm>
          <a:prstGeom prst="rect">
            <a:avLst/>
          </a:prstGeom>
          <a:noFill/>
          <a:ln w="0" algn="ctr">
            <a:solidFill>
              <a:srgbClr val="FF6600"/>
            </a:solidFill>
            <a:miter lim="800000"/>
            <a:headEnd/>
            <a:tailEnd type="none" w="lg" len="lg"/>
          </a:ln>
        </p:spPr>
        <p:txBody>
          <a:bodyPr wrap="none" lIns="89601" tIns="44802" rIns="89601" bIns="44802"/>
          <a:lstStyle/>
          <a:p>
            <a:pPr algn="l">
              <a:buFont typeface="Arial" pitchFamily="34" charset="0"/>
              <a:buChar char="•"/>
            </a:pPr>
            <a:r>
              <a:rPr lang="en-US" altLang="ko-KR" sz="1200" b="0" dirty="0" smtClean="0"/>
              <a:t> More Susceptible to damage</a:t>
            </a:r>
          </a:p>
          <a:p>
            <a:pPr algn="l"/>
            <a:r>
              <a:rPr lang="en-US" altLang="ko-KR" sz="1200" b="0" dirty="0" smtClean="0"/>
              <a:t>  from external factors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1200" b="0" dirty="0" smtClean="0"/>
              <a:t> </a:t>
            </a:r>
            <a:r>
              <a:rPr lang="en-US" altLang="ko-KR" sz="1200" b="0" dirty="0" smtClean="0"/>
              <a:t>Speed Up Wear, Central Wear</a:t>
            </a:r>
            <a:endParaRPr lang="en-US" altLang="ko-KR" sz="1200" b="0" dirty="0" smtClean="0"/>
          </a:p>
          <a:p>
            <a:endParaRPr lang="en-US" altLang="ko-KR" sz="1200" b="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dirty="0" smtClean="0"/>
          </a:p>
        </p:txBody>
      </p:sp>
      <p:pic>
        <p:nvPicPr>
          <p:cNvPr id="43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3320" y="4941168"/>
            <a:ext cx="1656184" cy="1224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6338735" y="2933736"/>
            <a:ext cx="2582861" cy="315763"/>
          </a:xfrm>
          <a:prstGeom prst="rect">
            <a:avLst/>
          </a:prstGeom>
          <a:solidFill>
            <a:srgbClr val="FF6600"/>
          </a:solidFill>
          <a:ln w="0" algn="ctr">
            <a:solidFill>
              <a:srgbClr val="FF6600"/>
            </a:solidFill>
            <a:miter lim="800000"/>
            <a:headEnd/>
            <a:tailEnd type="none" w="lg" len="lg"/>
          </a:ln>
        </p:spPr>
        <p:txBody>
          <a:bodyPr wrap="none" lIns="89601" tIns="44802" rIns="89601" bIns="44802" anchor="ctr"/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</a:rPr>
              <a:t>Low Air Pressure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6338735" y="3265728"/>
            <a:ext cx="2582861" cy="1603432"/>
          </a:xfrm>
          <a:prstGeom prst="rect">
            <a:avLst/>
          </a:prstGeom>
          <a:noFill/>
          <a:ln w="0" algn="ctr">
            <a:solidFill>
              <a:srgbClr val="FF6600"/>
            </a:solidFill>
            <a:miter lim="800000"/>
            <a:headEnd/>
            <a:tailEnd type="none" w="lg" len="lg"/>
          </a:ln>
        </p:spPr>
        <p:txBody>
          <a:bodyPr wrap="none" lIns="89601" tIns="44802" rIns="89601" bIns="44802"/>
          <a:lstStyle/>
          <a:p>
            <a:pPr algn="l">
              <a:buFont typeface="Arial" pitchFamily="34" charset="0"/>
              <a:buChar char="•"/>
            </a:pPr>
            <a:r>
              <a:rPr lang="en-US" altLang="ko-KR" sz="1200" b="0" dirty="0" smtClean="0"/>
              <a:t> Low Belt Endurance (By Heat)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1200" b="0" dirty="0" smtClean="0"/>
              <a:t> </a:t>
            </a:r>
            <a:r>
              <a:rPr lang="en-US" altLang="ko-KR" sz="1200" b="0" dirty="0" smtClean="0"/>
              <a:t>Low Bead Endurance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1200" b="0" dirty="0" smtClean="0"/>
              <a:t> </a:t>
            </a:r>
            <a:r>
              <a:rPr lang="en-US" altLang="ko-KR" sz="1200" b="0" dirty="0" smtClean="0"/>
              <a:t>Susceptible to Standing Wave</a:t>
            </a:r>
          </a:p>
          <a:p>
            <a:pPr algn="l"/>
            <a:r>
              <a:rPr lang="en-US" altLang="ko-KR" sz="1200" b="0" dirty="0" smtClean="0"/>
              <a:t> </a:t>
            </a:r>
            <a:r>
              <a:rPr lang="en-US" altLang="ko-KR" sz="1200" b="0" dirty="0" smtClean="0"/>
              <a:t> deformation</a:t>
            </a:r>
            <a:endParaRPr lang="en-US" altLang="ko-KR" sz="1200" b="0" dirty="0" smtClean="0"/>
          </a:p>
          <a:p>
            <a:pPr algn="l">
              <a:buFont typeface="Arial" pitchFamily="34" charset="0"/>
              <a:buChar char="•"/>
            </a:pPr>
            <a:r>
              <a:rPr lang="en-US" altLang="ko-KR" sz="1200" b="0" dirty="0" smtClean="0"/>
              <a:t> </a:t>
            </a:r>
            <a:r>
              <a:rPr lang="en-US" altLang="ko-KR" sz="1200" b="0" dirty="0" smtClean="0"/>
              <a:t>Speed up Wear, Shoulder Wear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1200" b="0" dirty="0" smtClean="0"/>
              <a:t> </a:t>
            </a:r>
            <a:r>
              <a:rPr lang="en-US" altLang="ko-KR" sz="1200" b="0" dirty="0" smtClean="0"/>
              <a:t>Greater Rolling Resistance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1200" b="0" dirty="0" smtClean="0"/>
              <a:t> </a:t>
            </a:r>
            <a:r>
              <a:rPr lang="en-US" altLang="ko-KR" sz="1200" b="0" dirty="0" smtClean="0"/>
              <a:t>Bad for Sidewall Damage</a:t>
            </a:r>
            <a:endParaRPr lang="en-US" altLang="ko-KR" sz="1200" b="0" dirty="0" smtClean="0"/>
          </a:p>
          <a:p>
            <a:endParaRPr lang="en-US" altLang="ko-KR" sz="1200" b="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dirty="0" smtClean="0"/>
          </a:p>
        </p:txBody>
      </p:sp>
      <p:pic>
        <p:nvPicPr>
          <p:cNvPr id="48" name="그림 47" descr="Cap 2011-05-22 10-30-51-2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88904" y="4467039"/>
            <a:ext cx="1449047" cy="1410233"/>
          </a:xfrm>
          <a:prstGeom prst="rect">
            <a:avLst/>
          </a:prstGeom>
        </p:spPr>
      </p:pic>
      <p:pic>
        <p:nvPicPr>
          <p:cNvPr id="49" name="그림 48" descr="Cap 2011-05-22 10-31-02-0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1152" y="4941168"/>
            <a:ext cx="1449046" cy="1494329"/>
          </a:xfrm>
          <a:prstGeom prst="rect">
            <a:avLst/>
          </a:prstGeom>
        </p:spPr>
      </p:pic>
      <p:pic>
        <p:nvPicPr>
          <p:cNvPr id="50" name="그림 49" descr="Cap 2011-05-22 10-30-55-98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6576" y="4539047"/>
            <a:ext cx="1449047" cy="1410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415925" y="944563"/>
            <a:ext cx="4177035" cy="297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 smtClean="0">
                <a:latin typeface="Arial" charset="0"/>
                <a:cs typeface="Arial" charset="0"/>
              </a:rPr>
              <a:t>3. Replacement  - Check Tread Wear Indicator</a:t>
            </a:r>
            <a:endParaRPr lang="en-US" altLang="ko-KR" dirty="0" smtClean="0">
              <a:latin typeface="Arial" charset="0"/>
              <a:cs typeface="Arial" charset="0"/>
            </a:endParaRPr>
          </a:p>
        </p:txBody>
      </p:sp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344488" y="223838"/>
            <a:ext cx="2358660" cy="3529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sz="1800" dirty="0" smtClean="0">
                <a:latin typeface="Arial" charset="0"/>
                <a:cs typeface="Arial" charset="0"/>
              </a:rPr>
              <a:t>Management of Tire</a:t>
            </a:r>
            <a:endParaRPr lang="en-US" altLang="ko-KR" sz="1800" dirty="0">
              <a:latin typeface="Arial" charset="0"/>
              <a:cs typeface="Arial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632520" y="2935408"/>
            <a:ext cx="8712968" cy="315763"/>
          </a:xfrm>
          <a:prstGeom prst="rect">
            <a:avLst/>
          </a:prstGeom>
          <a:solidFill>
            <a:srgbClr val="FF6600"/>
          </a:solidFill>
          <a:ln w="0" algn="ctr">
            <a:solidFill>
              <a:srgbClr val="FF6600"/>
            </a:solidFill>
            <a:miter lim="800000"/>
            <a:headEnd/>
            <a:tailEnd type="none" w="lg" len="lg"/>
          </a:ln>
        </p:spPr>
        <p:txBody>
          <a:bodyPr wrap="none" lIns="89601" tIns="44802" rIns="89601" bIns="44802" anchor="ctr"/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</a:rPr>
              <a:t>Tread Wear Indicator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632520" y="3267400"/>
            <a:ext cx="8712968" cy="748128"/>
          </a:xfrm>
          <a:prstGeom prst="rect">
            <a:avLst/>
          </a:prstGeom>
          <a:noFill/>
          <a:ln w="0" algn="ctr">
            <a:solidFill>
              <a:srgbClr val="FF6600"/>
            </a:solidFill>
            <a:miter lim="800000"/>
            <a:headEnd/>
            <a:tailEnd type="none" w="lg" len="lg"/>
          </a:ln>
        </p:spPr>
        <p:txBody>
          <a:bodyPr wrap="none" lIns="89601" tIns="44802" rIns="89601" bIns="44802"/>
          <a:lstStyle/>
          <a:p>
            <a:pPr algn="l"/>
            <a:r>
              <a:rPr lang="en-US" altLang="ko-KR" sz="1200" b="0" dirty="0" smtClean="0"/>
              <a:t>Tires have built-in tread wear indicators which mark the minimum allowable tread depth.</a:t>
            </a:r>
          </a:p>
          <a:p>
            <a:pPr algn="l"/>
            <a:r>
              <a:rPr lang="en-US" altLang="ko-KR" sz="1200" b="0" dirty="0" smtClean="0"/>
              <a:t>The indicators are 4~6 small raised bars which run across the grooves of the tir</a:t>
            </a:r>
            <a:r>
              <a:rPr lang="en-US" altLang="ko-KR" sz="1200" b="0" dirty="0" smtClean="0"/>
              <a:t>e tread and  are 1.6mm in height.</a:t>
            </a:r>
          </a:p>
          <a:p>
            <a:r>
              <a:rPr lang="en-US" altLang="ko-KR" sz="1200" b="0" dirty="0" smtClean="0">
                <a:latin typeface="맑은 고딕" pitchFamily="50" charset="-127"/>
                <a:ea typeface="맑은 고딕" pitchFamily="50" charset="-127"/>
              </a:rPr>
              <a:t>Tires with worn out treads lack the ability to channel water, creating extremely dangerous situation such as slipping.</a:t>
            </a:r>
            <a:endParaRPr lang="en-US" altLang="ko-KR" sz="1200" b="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dirty="0" smtClean="0"/>
          </a:p>
        </p:txBody>
      </p:sp>
      <p:pic>
        <p:nvPicPr>
          <p:cNvPr id="18" name="그림 17" descr="Cap 2011-05-22 10-37-52-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2800" y="1340768"/>
            <a:ext cx="3667125" cy="1476375"/>
          </a:xfrm>
          <a:prstGeom prst="rect">
            <a:avLst/>
          </a:prstGeom>
        </p:spPr>
      </p:pic>
      <p:pic>
        <p:nvPicPr>
          <p:cNvPr id="19" name="그림 18" descr="Cap 2011-05-22 09-32-02-531.jpg"/>
          <p:cNvPicPr>
            <a:picLocks noChangeAspect="1"/>
          </p:cNvPicPr>
          <p:nvPr/>
        </p:nvPicPr>
        <p:blipFill>
          <a:blip r:embed="rId4" cstate="print"/>
          <a:srcRect t="15873"/>
          <a:stretch>
            <a:fillRect/>
          </a:stretch>
        </p:blipFill>
        <p:spPr>
          <a:xfrm>
            <a:off x="632520" y="1340768"/>
            <a:ext cx="2520280" cy="1526570"/>
          </a:xfrm>
          <a:prstGeom prst="rect">
            <a:avLst/>
          </a:prstGeom>
        </p:spPr>
      </p:pic>
      <p:sp>
        <p:nvSpPr>
          <p:cNvPr id="20" name="타원 19"/>
          <p:cNvSpPr/>
          <p:nvPr/>
        </p:nvSpPr>
        <p:spPr bwMode="auto">
          <a:xfrm>
            <a:off x="6249144" y="1556792"/>
            <a:ext cx="360040" cy="360040"/>
          </a:xfrm>
          <a:prstGeom prst="ellipse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3800872" y="2204864"/>
            <a:ext cx="360040" cy="36004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4448944" y="2420888"/>
            <a:ext cx="360040" cy="36004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4880992" y="2060848"/>
            <a:ext cx="360040" cy="36004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5457056" y="1844824"/>
            <a:ext cx="360040" cy="36004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5" name="그림 24" descr="Cap 2011-05-22 10-42-18-781.jpg"/>
          <p:cNvPicPr>
            <a:picLocks noChangeAspect="1"/>
          </p:cNvPicPr>
          <p:nvPr/>
        </p:nvPicPr>
        <p:blipFill>
          <a:blip r:embed="rId5" cstate="print"/>
          <a:srcRect l="8330" t="18651" b="21667"/>
          <a:stretch>
            <a:fillRect/>
          </a:stretch>
        </p:blipFill>
        <p:spPr>
          <a:xfrm>
            <a:off x="6825208" y="1447076"/>
            <a:ext cx="3060846" cy="1296144"/>
          </a:xfrm>
          <a:prstGeom prst="rect">
            <a:avLst/>
          </a:prstGeom>
        </p:spPr>
      </p:pic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32520" y="5373216"/>
            <a:ext cx="6840760" cy="315763"/>
          </a:xfrm>
          <a:prstGeom prst="rect">
            <a:avLst/>
          </a:prstGeom>
          <a:solidFill>
            <a:srgbClr val="FF6600"/>
          </a:solidFill>
          <a:ln w="0" algn="ctr">
            <a:solidFill>
              <a:srgbClr val="FF6600"/>
            </a:solidFill>
            <a:miter lim="800000"/>
            <a:headEnd/>
            <a:tailEnd type="none" w="lg" len="lg"/>
          </a:ln>
        </p:spPr>
        <p:txBody>
          <a:bodyPr wrap="none" lIns="89601" tIns="44802" rIns="89601" bIns="44802" anchor="ctr"/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</a:rPr>
              <a:t>Platform Mark For Snow Tire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632520" y="5705208"/>
            <a:ext cx="6840760" cy="748128"/>
          </a:xfrm>
          <a:prstGeom prst="rect">
            <a:avLst/>
          </a:prstGeom>
          <a:noFill/>
          <a:ln w="0" algn="ctr">
            <a:solidFill>
              <a:srgbClr val="FF6600"/>
            </a:solidFill>
            <a:miter lim="800000"/>
            <a:headEnd/>
            <a:tailEnd type="none" w="lg" len="lg"/>
          </a:ln>
        </p:spPr>
        <p:txBody>
          <a:bodyPr wrap="none" lIns="89601" tIns="44802" rIns="89601" bIns="44802"/>
          <a:lstStyle/>
          <a:p>
            <a:pPr algn="l"/>
            <a:r>
              <a:rPr lang="en-US" altLang="ko-KR" sz="1200" b="0" dirty="0" smtClean="0"/>
              <a:t>Although the safe tread depth of snow tires is the same as other tires at 1.6mm,</a:t>
            </a:r>
          </a:p>
          <a:p>
            <a:pPr algn="l"/>
            <a:r>
              <a:rPr lang="en-US" altLang="ko-KR" sz="1200" b="0" dirty="0" smtClean="0"/>
              <a:t> a separate platform marking (</a:t>
            </a:r>
            <a:r>
              <a:rPr lang="ko-KR" altLang="en-US" sz="1200" b="0" dirty="0" smtClean="0"/>
              <a:t>↑</a:t>
            </a:r>
            <a:r>
              <a:rPr lang="en-US" altLang="ko-KR" sz="1200" b="0" dirty="0" smtClean="0"/>
              <a:t>) shows that when the tread has gone down to that level, the </a:t>
            </a:r>
          </a:p>
          <a:p>
            <a:pPr algn="l"/>
            <a:r>
              <a:rPr lang="en-US" altLang="ko-KR" sz="1200" b="0" dirty="0" smtClean="0"/>
              <a:t>tire loses its performance as a snow tire and becomes the same as an ordinary tire.</a:t>
            </a:r>
            <a:endParaRPr lang="en-US" altLang="ko-KR" sz="1200" b="0" dirty="0" smtClean="0"/>
          </a:p>
          <a:p>
            <a:pPr algn="l"/>
            <a:endParaRPr lang="en-US" altLang="ko-KR" sz="1200" b="0" dirty="0" smtClean="0"/>
          </a:p>
          <a:p>
            <a:endParaRPr lang="en-US" altLang="ko-KR" sz="1200" dirty="0" smtClean="0"/>
          </a:p>
        </p:txBody>
      </p:sp>
      <p:pic>
        <p:nvPicPr>
          <p:cNvPr id="28" name="그림 27" descr="Cap 2011-05-22 10-50-34-171.jpg"/>
          <p:cNvPicPr>
            <a:picLocks noChangeAspect="1"/>
          </p:cNvPicPr>
          <p:nvPr/>
        </p:nvPicPr>
        <p:blipFill>
          <a:blip r:embed="rId6" cstate="print"/>
          <a:srcRect t="9063" r="74653" b="63748"/>
          <a:stretch>
            <a:fillRect/>
          </a:stretch>
        </p:blipFill>
        <p:spPr>
          <a:xfrm>
            <a:off x="4520952" y="4221088"/>
            <a:ext cx="2880320" cy="1080120"/>
          </a:xfrm>
          <a:prstGeom prst="rect">
            <a:avLst/>
          </a:prstGeom>
        </p:spPr>
      </p:pic>
      <p:pic>
        <p:nvPicPr>
          <p:cNvPr id="29" name="그림 28" descr="Cap 2011-05-22 10-50-34-171.jpg"/>
          <p:cNvPicPr>
            <a:picLocks noChangeAspect="1"/>
          </p:cNvPicPr>
          <p:nvPr/>
        </p:nvPicPr>
        <p:blipFill>
          <a:blip r:embed="rId6" cstate="print"/>
          <a:srcRect l="61631" t="4159" r="12927" b="12669"/>
          <a:stretch>
            <a:fillRect/>
          </a:stretch>
        </p:blipFill>
        <p:spPr>
          <a:xfrm>
            <a:off x="7545288" y="4221088"/>
            <a:ext cx="1953217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415925" y="944563"/>
            <a:ext cx="6553299" cy="297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 smtClean="0">
                <a:latin typeface="Arial" charset="0"/>
                <a:cs typeface="Arial" charset="0"/>
              </a:rPr>
              <a:t>4. </a:t>
            </a:r>
            <a:r>
              <a:rPr lang="en-US" altLang="ko-KR" dirty="0" smtClean="0">
                <a:latin typeface="Arial" charset="0"/>
                <a:cs typeface="Arial" charset="0"/>
              </a:rPr>
              <a:t>Check external appearance – Damage from External impact</a:t>
            </a:r>
            <a:endParaRPr lang="en-US" altLang="ko-KR" dirty="0" smtClean="0">
              <a:latin typeface="Arial" charset="0"/>
              <a:cs typeface="Arial" charset="0"/>
            </a:endParaRPr>
          </a:p>
        </p:txBody>
      </p:sp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344488" y="223838"/>
            <a:ext cx="2358660" cy="3529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sz="1800" dirty="0" smtClean="0">
                <a:latin typeface="Arial" charset="0"/>
                <a:cs typeface="Arial" charset="0"/>
              </a:rPr>
              <a:t>Management of Tire</a:t>
            </a:r>
            <a:endParaRPr lang="en-US" altLang="ko-KR" sz="1800" dirty="0">
              <a:latin typeface="Arial" charset="0"/>
              <a:cs typeface="Arial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13666" y="3381865"/>
            <a:ext cx="8712968" cy="315763"/>
          </a:xfrm>
          <a:prstGeom prst="rect">
            <a:avLst/>
          </a:prstGeom>
          <a:solidFill>
            <a:srgbClr val="FF6600"/>
          </a:solidFill>
          <a:ln w="0" algn="ctr">
            <a:solidFill>
              <a:srgbClr val="FF6600"/>
            </a:solidFill>
            <a:miter lim="800000"/>
            <a:headEnd/>
            <a:tailEnd type="none" w="lg" len="lg"/>
          </a:ln>
        </p:spPr>
        <p:txBody>
          <a:bodyPr wrap="none" lIns="89601" tIns="44802" rIns="89601" bIns="44802" anchor="ctr"/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</a:rPr>
              <a:t>Sidewall Impact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613666" y="3713857"/>
            <a:ext cx="8712968" cy="748128"/>
          </a:xfrm>
          <a:prstGeom prst="rect">
            <a:avLst/>
          </a:prstGeom>
          <a:noFill/>
          <a:ln w="0" algn="ctr">
            <a:solidFill>
              <a:srgbClr val="FF6600"/>
            </a:solidFill>
            <a:miter lim="800000"/>
            <a:headEnd/>
            <a:tailEnd type="none" w="lg" len="lg"/>
          </a:ln>
        </p:spPr>
        <p:txBody>
          <a:bodyPr wrap="none" lIns="89601" tIns="44802" rIns="89601" bIns="44802"/>
          <a:lstStyle/>
          <a:p>
            <a:pPr algn="just"/>
            <a:r>
              <a:rPr lang="en-US" altLang="ko-KR" sz="1200" b="0" dirty="0" smtClean="0"/>
              <a:t>A sever side impact can cause the tire cord to break. This can result in a bulge in the sidewall when inflated. </a:t>
            </a:r>
          </a:p>
          <a:p>
            <a:pPr algn="just"/>
            <a:r>
              <a:rPr lang="en-US" altLang="ko-KR" sz="1200" b="0" dirty="0" smtClean="0"/>
              <a:t>Check the damage mark in and out side of tires on shoulder and sidewall.</a:t>
            </a:r>
          </a:p>
          <a:p>
            <a:pPr algn="just"/>
            <a:r>
              <a:rPr lang="en-US" altLang="ko-KR" sz="1200" b="0" dirty="0" smtClean="0"/>
              <a:t>But, sometimes it is very hard to look for the injury portion</a:t>
            </a:r>
            <a:r>
              <a:rPr lang="en-US" altLang="ko-KR" sz="1200" b="0" dirty="0" smtClean="0"/>
              <a:t>.</a:t>
            </a:r>
            <a:endParaRPr lang="en-US" altLang="ko-KR" sz="1200" dirty="0" smtClean="0"/>
          </a:p>
        </p:txBody>
      </p:sp>
      <p:pic>
        <p:nvPicPr>
          <p:cNvPr id="35" name="Picture 13" descr="PICT4838"/>
          <p:cNvPicPr>
            <a:picLocks noChangeAspect="1" noChangeArrowheads="1"/>
          </p:cNvPicPr>
          <p:nvPr/>
        </p:nvPicPr>
        <p:blipFill>
          <a:blip r:embed="rId3" cstate="print">
            <a:lum bright="18000" contrast="12000"/>
          </a:blip>
          <a:srcRect l="11372" t="9145" r="6813" b="9146"/>
          <a:stretch>
            <a:fillRect/>
          </a:stretch>
        </p:blipFill>
        <p:spPr bwMode="auto">
          <a:xfrm>
            <a:off x="2940540" y="1412701"/>
            <a:ext cx="2592388" cy="1943100"/>
          </a:xfrm>
          <a:prstGeom prst="rect">
            <a:avLst/>
          </a:prstGeom>
          <a:noFill/>
        </p:spPr>
      </p:pic>
      <p:pic>
        <p:nvPicPr>
          <p:cNvPr id="36" name="Picture 14" descr="PICT5685"/>
          <p:cNvPicPr>
            <a:picLocks noChangeAspect="1" noChangeArrowheads="1"/>
          </p:cNvPicPr>
          <p:nvPr/>
        </p:nvPicPr>
        <p:blipFill>
          <a:blip r:embed="rId4" cstate="print"/>
          <a:srcRect l="16132" t="6107" r="9975" b="10786"/>
          <a:stretch>
            <a:fillRect/>
          </a:stretch>
        </p:blipFill>
        <p:spPr bwMode="auto">
          <a:xfrm>
            <a:off x="611188" y="1412701"/>
            <a:ext cx="2305050" cy="1944687"/>
          </a:xfrm>
          <a:prstGeom prst="rect">
            <a:avLst/>
          </a:prstGeom>
          <a:noFill/>
        </p:spPr>
      </p:pic>
      <p:pic>
        <p:nvPicPr>
          <p:cNvPr id="37" name="Picture 16"/>
          <p:cNvPicPr>
            <a:picLocks noChangeAspect="1" noChangeArrowheads="1"/>
          </p:cNvPicPr>
          <p:nvPr/>
        </p:nvPicPr>
        <p:blipFill>
          <a:blip r:embed="rId5" cstate="print"/>
          <a:srcRect l="15834" t="14330" r="20364" b="18114"/>
          <a:stretch>
            <a:fillRect/>
          </a:stretch>
        </p:blipFill>
        <p:spPr bwMode="auto">
          <a:xfrm>
            <a:off x="5563364" y="1422203"/>
            <a:ext cx="1944688" cy="1728787"/>
          </a:xfrm>
          <a:prstGeom prst="rect">
            <a:avLst/>
          </a:prstGeom>
          <a:noFill/>
        </p:spPr>
      </p:pic>
      <p:pic>
        <p:nvPicPr>
          <p:cNvPr id="38" name="Picture 17" descr="Cur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0943" y="1412776"/>
            <a:ext cx="1322387" cy="1735137"/>
          </a:xfrm>
          <a:prstGeom prst="rect">
            <a:avLst/>
          </a:prstGeom>
          <a:noFill/>
        </p:spPr>
      </p:pic>
      <p:pic>
        <p:nvPicPr>
          <p:cNvPr id="41" name="Picture 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3360" y="2276872"/>
            <a:ext cx="1524000" cy="107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2" name="Oval 18"/>
          <p:cNvSpPr>
            <a:spLocks noChangeArrowheads="1"/>
          </p:cNvSpPr>
          <p:nvPr/>
        </p:nvSpPr>
        <p:spPr bwMode="auto">
          <a:xfrm>
            <a:off x="6142920" y="1596459"/>
            <a:ext cx="576262" cy="11509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" name="Oval 19"/>
          <p:cNvSpPr>
            <a:spLocks noChangeArrowheads="1"/>
          </p:cNvSpPr>
          <p:nvPr/>
        </p:nvSpPr>
        <p:spPr bwMode="auto">
          <a:xfrm>
            <a:off x="3661265" y="2063576"/>
            <a:ext cx="863600" cy="8620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" name="Oval 20"/>
          <p:cNvSpPr>
            <a:spLocks noChangeArrowheads="1"/>
          </p:cNvSpPr>
          <p:nvPr/>
        </p:nvSpPr>
        <p:spPr bwMode="auto">
          <a:xfrm>
            <a:off x="1260475" y="1988963"/>
            <a:ext cx="863600" cy="86201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4" name="그림 13" descr="Cap 2011-05-22 11-06-46-359.jpg"/>
          <p:cNvPicPr>
            <a:picLocks noChangeAspect="1"/>
          </p:cNvPicPr>
          <p:nvPr/>
        </p:nvPicPr>
        <p:blipFill>
          <a:blip r:embed="rId8" cstate="print"/>
          <a:srcRect l="16494" r="9281"/>
          <a:stretch>
            <a:fillRect/>
          </a:stretch>
        </p:blipFill>
        <p:spPr>
          <a:xfrm>
            <a:off x="632520" y="4642445"/>
            <a:ext cx="1944216" cy="1628775"/>
          </a:xfrm>
          <a:prstGeom prst="rect">
            <a:avLst/>
          </a:prstGeom>
        </p:spPr>
      </p:pic>
      <p:pic>
        <p:nvPicPr>
          <p:cNvPr id="15" name="그림 14" descr="Cap 2011-05-22 11-08-40-10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8744" y="4642445"/>
            <a:ext cx="2819400" cy="1666875"/>
          </a:xfrm>
          <a:prstGeom prst="rect">
            <a:avLst/>
          </a:prstGeom>
        </p:spPr>
      </p:pic>
      <p:pic>
        <p:nvPicPr>
          <p:cNvPr id="16" name="그림 15" descr="Cap 2011-05-22 11-07-54-125.jpg"/>
          <p:cNvPicPr>
            <a:picLocks noChangeAspect="1"/>
          </p:cNvPicPr>
          <p:nvPr/>
        </p:nvPicPr>
        <p:blipFill>
          <a:blip r:embed="rId10" cstate="print"/>
          <a:srcRect b="13011"/>
          <a:stretch>
            <a:fillRect/>
          </a:stretch>
        </p:blipFill>
        <p:spPr>
          <a:xfrm>
            <a:off x="5601072" y="4642445"/>
            <a:ext cx="2520280" cy="1656184"/>
          </a:xfrm>
          <a:prstGeom prst="rect">
            <a:avLst/>
          </a:prstGeom>
        </p:spPr>
      </p:pic>
      <p:pic>
        <p:nvPicPr>
          <p:cNvPr id="17" name="그림 16" descr="Cap 2011-05-22 11-07-21-593.jpg"/>
          <p:cNvPicPr>
            <a:picLocks noChangeAspect="1"/>
          </p:cNvPicPr>
          <p:nvPr/>
        </p:nvPicPr>
        <p:blipFill>
          <a:blip r:embed="rId11" cstate="print"/>
          <a:srcRect t="7531" b="5859"/>
          <a:stretch>
            <a:fillRect/>
          </a:stretch>
        </p:blipFill>
        <p:spPr>
          <a:xfrm>
            <a:off x="8337376" y="4642445"/>
            <a:ext cx="94370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날짜 개체 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ko-KR" smtClean="0"/>
              <a:t>Technical Service Team</a:t>
            </a:r>
          </a:p>
        </p:txBody>
      </p:sp>
      <p:sp>
        <p:nvSpPr>
          <p:cNvPr id="10243" name="Text Box 17"/>
          <p:cNvSpPr txBox="1">
            <a:spLocks noChangeArrowheads="1"/>
          </p:cNvSpPr>
          <p:nvPr/>
        </p:nvSpPr>
        <p:spPr bwMode="auto">
          <a:xfrm>
            <a:off x="1166813" y="1214438"/>
            <a:ext cx="6357937" cy="525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defRPr/>
            </a:pPr>
            <a:r>
              <a:rPr lang="en-US" altLang="ko-KR" sz="2800" i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CONTENTS </a:t>
            </a:r>
          </a:p>
        </p:txBody>
      </p:sp>
      <p:cxnSp>
        <p:nvCxnSpPr>
          <p:cNvPr id="8" name="직선 연결선 7"/>
          <p:cNvCxnSpPr/>
          <p:nvPr/>
        </p:nvCxnSpPr>
        <p:spPr bwMode="auto">
          <a:xfrm>
            <a:off x="1309688" y="1714500"/>
            <a:ext cx="6929437" cy="0"/>
          </a:xfrm>
          <a:prstGeom prst="line">
            <a:avLst/>
          </a:prstGeom>
          <a:noFill/>
          <a:ln w="571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673202" y="2285992"/>
            <a:ext cx="2375949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eaLnBrk="0" latinLnBrk="0" hangingPunct="0">
              <a:spcBef>
                <a:spcPct val="0"/>
              </a:spcBef>
              <a:defRPr/>
            </a:pPr>
            <a:r>
              <a:rPr kumimoji="0"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1. </a:t>
            </a:r>
            <a:r>
              <a:rPr kumimoji="0"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Vehicle Accident</a:t>
            </a:r>
            <a:endParaRPr kumimoji="0"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668439" y="3074979"/>
            <a:ext cx="2409612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eaLnBrk="0" latinLnBrk="0" hangingPunct="0">
              <a:spcBef>
                <a:spcPct val="0"/>
              </a:spcBef>
              <a:defRPr/>
            </a:pPr>
            <a:r>
              <a:rPr kumimoji="0"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2. 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Function of Tires</a:t>
            </a:r>
            <a:endParaRPr kumimoji="0"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666852" y="3884604"/>
            <a:ext cx="447833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eaLnBrk="0" latinLnBrk="0" hangingPunct="0">
              <a:spcBef>
                <a:spcPct val="0"/>
              </a:spcBef>
              <a:defRPr/>
            </a:pPr>
            <a:r>
              <a:rPr kumimoji="0"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3. </a:t>
            </a:r>
            <a:r>
              <a:rPr kumimoji="0"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Survey Result</a:t>
            </a:r>
            <a:endParaRPr kumimoji="0"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85902" y="4656129"/>
            <a:ext cx="1479870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eaLnBrk="0" latinLnBrk="0" hangingPunct="0">
              <a:spcBef>
                <a:spcPct val="0"/>
              </a:spcBef>
              <a:defRPr/>
            </a:pPr>
            <a:r>
              <a:rPr kumimoji="0"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4. </a:t>
            </a:r>
            <a:r>
              <a:rPr kumimoji="0"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Tire Test</a:t>
            </a:r>
            <a:endParaRPr kumimoji="0"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666852" y="5429264"/>
            <a:ext cx="2895322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eaLnBrk="0" latinLnBrk="0" hangingPunct="0">
              <a:spcBef>
                <a:spcPct val="0"/>
              </a:spcBef>
              <a:defRPr/>
            </a:pPr>
            <a:r>
              <a:rPr kumimoji="0"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5. Management of Tire</a:t>
            </a:r>
            <a:endParaRPr kumimoji="0"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표 59"/>
          <p:cNvGraphicFramePr>
            <a:graphicFrameLocks noGrp="1"/>
          </p:cNvGraphicFramePr>
          <p:nvPr/>
        </p:nvGraphicFramePr>
        <p:xfrm>
          <a:off x="128464" y="3140968"/>
          <a:ext cx="9433046" cy="3127567"/>
        </p:xfrm>
        <a:graphic>
          <a:graphicData uri="http://schemas.openxmlformats.org/drawingml/2006/table">
            <a:tbl>
              <a:tblPr/>
              <a:tblGrid>
                <a:gridCol w="1109770"/>
                <a:gridCol w="2080819"/>
                <a:gridCol w="2080819"/>
                <a:gridCol w="2080819"/>
                <a:gridCol w="2080819"/>
              </a:tblGrid>
              <a:tr h="43204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Front-</a:t>
                      </a:r>
                      <a:r>
                        <a:rPr lang="en-US" altLang="ko-KR" sz="1400" b="1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Wheel Drive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Back-</a:t>
                      </a:r>
                      <a:r>
                        <a:rPr lang="en-US" altLang="ko-KR" sz="1400" b="1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Wheel Drive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955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415925" y="944563"/>
            <a:ext cx="6553299" cy="294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 smtClean="0">
                <a:latin typeface="Arial" charset="0"/>
                <a:cs typeface="Arial" charset="0"/>
              </a:rPr>
              <a:t>5. </a:t>
            </a:r>
            <a:r>
              <a:rPr lang="en-US" altLang="ko-KR" dirty="0" smtClean="0">
                <a:latin typeface="Arial" charset="0"/>
                <a:cs typeface="Arial" charset="0"/>
              </a:rPr>
              <a:t>Rotation – Rotate Tires position every 10,000km</a:t>
            </a:r>
            <a:endParaRPr lang="en-US" altLang="ko-KR" dirty="0" smtClean="0">
              <a:latin typeface="Arial" charset="0"/>
              <a:cs typeface="Arial" charset="0"/>
            </a:endParaRPr>
          </a:p>
        </p:txBody>
      </p:sp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344488" y="223838"/>
            <a:ext cx="2358660" cy="3529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sz="1800" dirty="0" smtClean="0">
                <a:latin typeface="Arial" charset="0"/>
                <a:cs typeface="Arial" charset="0"/>
              </a:rPr>
              <a:t>Management of Tire</a:t>
            </a:r>
            <a:endParaRPr lang="en-US" altLang="ko-KR" sz="1800" dirty="0">
              <a:latin typeface="Arial" charset="0"/>
              <a:cs typeface="Arial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13666" y="1268760"/>
            <a:ext cx="8947846" cy="315763"/>
          </a:xfrm>
          <a:prstGeom prst="rect">
            <a:avLst/>
          </a:prstGeom>
          <a:solidFill>
            <a:srgbClr val="FF6600"/>
          </a:solidFill>
          <a:ln w="0" algn="ctr">
            <a:solidFill>
              <a:srgbClr val="FF6600"/>
            </a:solidFill>
            <a:miter lim="800000"/>
            <a:headEnd/>
            <a:tailEnd type="none" w="lg" len="lg"/>
          </a:ln>
        </p:spPr>
        <p:txBody>
          <a:bodyPr wrap="none" lIns="89601" tIns="44802" rIns="89601" bIns="44802" anchor="ctr"/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</a:rPr>
              <a:t>Tire Rotation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613666" y="1600752"/>
            <a:ext cx="8947846" cy="1180176"/>
          </a:xfrm>
          <a:prstGeom prst="rect">
            <a:avLst/>
          </a:prstGeom>
          <a:noFill/>
          <a:ln w="0" algn="ctr">
            <a:solidFill>
              <a:srgbClr val="FF6600"/>
            </a:solidFill>
            <a:miter lim="800000"/>
            <a:headEnd/>
            <a:tailEnd type="none" w="lg" len="lg"/>
          </a:ln>
        </p:spPr>
        <p:txBody>
          <a:bodyPr wrap="none" lIns="89601" tIns="44802" rIns="89601" bIns="44802"/>
          <a:lstStyle/>
          <a:p>
            <a:pPr algn="just"/>
            <a:r>
              <a:rPr lang="en-US" altLang="ko-KR" sz="1200" b="0" dirty="0" smtClean="0"/>
              <a:t>Even wear on all tires eliminates the need for tire rotation. However, when irregular wear is detected, tires must immediately</a:t>
            </a:r>
          </a:p>
          <a:p>
            <a:pPr algn="just"/>
            <a:r>
              <a:rPr lang="en-US" altLang="ko-KR" sz="1200" b="0" dirty="0" smtClean="0"/>
              <a:t>be rotated. (Recommend : every 10,000km)</a:t>
            </a:r>
          </a:p>
          <a:p>
            <a:pPr algn="just"/>
            <a:r>
              <a:rPr lang="en-US" altLang="ko-KR" sz="1200" b="0" dirty="0" smtClean="0"/>
              <a:t> </a:t>
            </a:r>
            <a:r>
              <a:rPr lang="en-US" altLang="ko-KR" sz="1200" b="0" dirty="0" smtClean="0"/>
              <a:t>- Benefits of Tire Rotation</a:t>
            </a:r>
          </a:p>
          <a:p>
            <a:pPr algn="just"/>
            <a:r>
              <a:rPr lang="en-US" altLang="ko-KR" sz="1200" b="0" dirty="0" smtClean="0"/>
              <a:t> </a:t>
            </a:r>
            <a:r>
              <a:rPr lang="en-US" altLang="ko-KR" sz="1200" b="0" dirty="0" smtClean="0"/>
              <a:t>   1. Prevents irregular wear and extends tire life.  2. </a:t>
            </a:r>
            <a:r>
              <a:rPr lang="en-US" altLang="ko-KR" sz="1200" b="0" dirty="0" smtClean="0"/>
              <a:t>Allows easy detection of irregular wear due to vehicle misalignment.</a:t>
            </a:r>
          </a:p>
          <a:p>
            <a:pPr algn="just"/>
            <a:r>
              <a:rPr lang="en-US" altLang="ko-KR" sz="1200" b="0" dirty="0" smtClean="0"/>
              <a:t> </a:t>
            </a:r>
            <a:r>
              <a:rPr lang="en-US" altLang="ko-KR" sz="1200" b="0" dirty="0" smtClean="0"/>
              <a:t>   3. Enable easy repair of flat tires</a:t>
            </a:r>
          </a:p>
          <a:p>
            <a:pPr algn="just"/>
            <a:endParaRPr lang="en-US" altLang="ko-KR" sz="1200" b="0" dirty="0" smtClean="0"/>
          </a:p>
          <a:p>
            <a:pPr algn="just"/>
            <a:endParaRPr lang="en-US" altLang="ko-KR" sz="1200" dirty="0" smtClean="0"/>
          </a:p>
        </p:txBody>
      </p:sp>
      <p:pic>
        <p:nvPicPr>
          <p:cNvPr id="47" name="그림 46" descr="K114 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8624" y="3747976"/>
            <a:ext cx="504056" cy="833151"/>
          </a:xfrm>
          <a:prstGeom prst="rect">
            <a:avLst/>
          </a:prstGeom>
        </p:spPr>
      </p:pic>
      <p:pic>
        <p:nvPicPr>
          <p:cNvPr id="48" name="그림 47" descr="K114 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4728" y="3747976"/>
            <a:ext cx="504056" cy="833151"/>
          </a:xfrm>
          <a:prstGeom prst="rect">
            <a:avLst/>
          </a:prstGeom>
        </p:spPr>
      </p:pic>
      <p:pic>
        <p:nvPicPr>
          <p:cNvPr id="49" name="그림 48" descr="K114 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8624" y="5260144"/>
            <a:ext cx="504056" cy="833151"/>
          </a:xfrm>
          <a:prstGeom prst="rect">
            <a:avLst/>
          </a:prstGeom>
        </p:spPr>
      </p:pic>
      <p:pic>
        <p:nvPicPr>
          <p:cNvPr id="50" name="그림 49" descr="K114 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4728" y="5260144"/>
            <a:ext cx="504056" cy="833151"/>
          </a:xfrm>
          <a:prstGeom prst="rect">
            <a:avLst/>
          </a:prstGeom>
        </p:spPr>
      </p:pic>
      <p:sp>
        <p:nvSpPr>
          <p:cNvPr id="51" name="직사각형 50"/>
          <p:cNvSpPr/>
          <p:nvPr/>
        </p:nvSpPr>
        <p:spPr bwMode="auto">
          <a:xfrm>
            <a:off x="200472" y="3933055"/>
            <a:ext cx="936104" cy="5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돋움" pitchFamily="50" charset="-127"/>
                <a:ea typeface="돋움" pitchFamily="50" charset="-127"/>
              </a:rPr>
              <a:t>Front</a:t>
            </a:r>
          </a:p>
          <a:p>
            <a:pPr marL="342900" marR="0" indent="-34290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dirty="0" smtClean="0"/>
              <a:t>Axle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2" name="직사각형 51"/>
          <p:cNvSpPr/>
          <p:nvPr/>
        </p:nvSpPr>
        <p:spPr bwMode="auto">
          <a:xfrm>
            <a:off x="200472" y="5445223"/>
            <a:ext cx="936104" cy="5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돋움" pitchFamily="50" charset="-127"/>
                <a:ea typeface="돋움" pitchFamily="50" charset="-127"/>
              </a:rPr>
              <a:t>Rear</a:t>
            </a:r>
          </a:p>
          <a:p>
            <a:pPr marL="342900" marR="0" indent="-34290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dirty="0" smtClean="0"/>
              <a:t>Axle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53" name="그림 52" descr="K114 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6856" y="3717031"/>
            <a:ext cx="504056" cy="833151"/>
          </a:xfrm>
          <a:prstGeom prst="rect">
            <a:avLst/>
          </a:prstGeom>
        </p:spPr>
      </p:pic>
      <p:pic>
        <p:nvPicPr>
          <p:cNvPr id="54" name="그림 53" descr="K114 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2960" y="3717031"/>
            <a:ext cx="504056" cy="833151"/>
          </a:xfrm>
          <a:prstGeom prst="rect">
            <a:avLst/>
          </a:prstGeom>
        </p:spPr>
      </p:pic>
      <p:pic>
        <p:nvPicPr>
          <p:cNvPr id="55" name="그림 54" descr="K114 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6856" y="5229199"/>
            <a:ext cx="504056" cy="833151"/>
          </a:xfrm>
          <a:prstGeom prst="rect">
            <a:avLst/>
          </a:prstGeom>
        </p:spPr>
      </p:pic>
      <p:pic>
        <p:nvPicPr>
          <p:cNvPr id="56" name="그림 55" descr="K114 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2960" y="5229199"/>
            <a:ext cx="504056" cy="833151"/>
          </a:xfrm>
          <a:prstGeom prst="rect">
            <a:avLst/>
          </a:prstGeom>
        </p:spPr>
      </p:pic>
      <p:pic>
        <p:nvPicPr>
          <p:cNvPr id="61" name="그림 60" descr="K114 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5088" y="3717032"/>
            <a:ext cx="504056" cy="833151"/>
          </a:xfrm>
          <a:prstGeom prst="rect">
            <a:avLst/>
          </a:prstGeom>
        </p:spPr>
      </p:pic>
      <p:pic>
        <p:nvPicPr>
          <p:cNvPr id="62" name="그림 61" descr="K114 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1192" y="3717032"/>
            <a:ext cx="504056" cy="833151"/>
          </a:xfrm>
          <a:prstGeom prst="rect">
            <a:avLst/>
          </a:prstGeom>
        </p:spPr>
      </p:pic>
      <p:pic>
        <p:nvPicPr>
          <p:cNvPr id="63" name="그림 62" descr="K114 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5088" y="5229200"/>
            <a:ext cx="504056" cy="833151"/>
          </a:xfrm>
          <a:prstGeom prst="rect">
            <a:avLst/>
          </a:prstGeom>
        </p:spPr>
      </p:pic>
      <p:pic>
        <p:nvPicPr>
          <p:cNvPr id="64" name="그림 63" descr="K114 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1192" y="5229200"/>
            <a:ext cx="504056" cy="833151"/>
          </a:xfrm>
          <a:prstGeom prst="rect">
            <a:avLst/>
          </a:prstGeom>
        </p:spPr>
      </p:pic>
      <p:pic>
        <p:nvPicPr>
          <p:cNvPr id="65" name="그림 64" descr="K114 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3320" y="3717032"/>
            <a:ext cx="504056" cy="833151"/>
          </a:xfrm>
          <a:prstGeom prst="rect">
            <a:avLst/>
          </a:prstGeom>
        </p:spPr>
      </p:pic>
      <p:pic>
        <p:nvPicPr>
          <p:cNvPr id="66" name="그림 65" descr="K114 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9424" y="3717032"/>
            <a:ext cx="504056" cy="833151"/>
          </a:xfrm>
          <a:prstGeom prst="rect">
            <a:avLst/>
          </a:prstGeom>
        </p:spPr>
      </p:pic>
      <p:pic>
        <p:nvPicPr>
          <p:cNvPr id="67" name="그림 66" descr="K114 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3320" y="5229200"/>
            <a:ext cx="504056" cy="833151"/>
          </a:xfrm>
          <a:prstGeom prst="rect">
            <a:avLst/>
          </a:prstGeom>
        </p:spPr>
      </p:pic>
      <p:pic>
        <p:nvPicPr>
          <p:cNvPr id="68" name="그림 67" descr="K114 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9424" y="5229200"/>
            <a:ext cx="504056" cy="833151"/>
          </a:xfrm>
          <a:prstGeom prst="rect">
            <a:avLst/>
          </a:prstGeom>
        </p:spPr>
      </p:pic>
      <p:cxnSp>
        <p:nvCxnSpPr>
          <p:cNvPr id="74" name="직선 화살표 연결선 73"/>
          <p:cNvCxnSpPr>
            <a:stCxn id="47" idx="2"/>
            <a:endCxn id="49" idx="0"/>
          </p:cNvCxnSpPr>
          <p:nvPr/>
        </p:nvCxnSpPr>
        <p:spPr bwMode="auto">
          <a:xfrm rot="5400000">
            <a:off x="1481144" y="4920635"/>
            <a:ext cx="679017" cy="158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6" name="직선 화살표 연결선 75"/>
          <p:cNvCxnSpPr>
            <a:stCxn id="48" idx="2"/>
            <a:endCxn id="50" idx="0"/>
          </p:cNvCxnSpPr>
          <p:nvPr/>
        </p:nvCxnSpPr>
        <p:spPr bwMode="auto">
          <a:xfrm rot="5400000">
            <a:off x="2417248" y="4920635"/>
            <a:ext cx="679017" cy="158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직선 화살표 연결선 77"/>
          <p:cNvCxnSpPr/>
          <p:nvPr/>
        </p:nvCxnSpPr>
        <p:spPr bwMode="auto">
          <a:xfrm rot="5400000" flipH="1" flipV="1">
            <a:off x="1928664" y="4653136"/>
            <a:ext cx="648072" cy="50405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직선 화살표 연결선 81"/>
          <p:cNvCxnSpPr/>
          <p:nvPr/>
        </p:nvCxnSpPr>
        <p:spPr bwMode="auto">
          <a:xfrm rot="16200000" flipV="1">
            <a:off x="1964668" y="4617132"/>
            <a:ext cx="648072" cy="57606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직선 화살표 연결선 88"/>
          <p:cNvCxnSpPr>
            <a:stCxn id="55" idx="0"/>
            <a:endCxn id="53" idx="2"/>
          </p:cNvCxnSpPr>
          <p:nvPr/>
        </p:nvCxnSpPr>
        <p:spPr bwMode="auto">
          <a:xfrm rot="5400000" flipH="1" flipV="1">
            <a:off x="3569376" y="4889691"/>
            <a:ext cx="679017" cy="158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90" name="직선 화살표 연결선 89"/>
          <p:cNvCxnSpPr>
            <a:stCxn id="56" idx="0"/>
            <a:endCxn id="54" idx="2"/>
          </p:cNvCxnSpPr>
          <p:nvPr/>
        </p:nvCxnSpPr>
        <p:spPr bwMode="auto">
          <a:xfrm rot="5400000" flipH="1" flipV="1">
            <a:off x="4505480" y="4889691"/>
            <a:ext cx="679017" cy="158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96" name="직선 화살표 연결선 95"/>
          <p:cNvCxnSpPr>
            <a:stCxn id="63" idx="0"/>
            <a:endCxn id="61" idx="2"/>
          </p:cNvCxnSpPr>
          <p:nvPr/>
        </p:nvCxnSpPr>
        <p:spPr bwMode="auto">
          <a:xfrm rot="5400000" flipH="1" flipV="1">
            <a:off x="5657608" y="4889692"/>
            <a:ext cx="679017" cy="158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직선 화살표 연결선 97"/>
          <p:cNvCxnSpPr>
            <a:stCxn id="64" idx="0"/>
            <a:endCxn id="62" idx="2"/>
          </p:cNvCxnSpPr>
          <p:nvPr/>
        </p:nvCxnSpPr>
        <p:spPr bwMode="auto">
          <a:xfrm rot="5400000" flipH="1" flipV="1">
            <a:off x="6593712" y="4889692"/>
            <a:ext cx="679017" cy="158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직선 화살표 연결선 99"/>
          <p:cNvCxnSpPr/>
          <p:nvPr/>
        </p:nvCxnSpPr>
        <p:spPr bwMode="auto">
          <a:xfrm rot="5400000">
            <a:off x="6105128" y="4581128"/>
            <a:ext cx="720080" cy="57606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직선 화살표 연결선 101"/>
          <p:cNvCxnSpPr/>
          <p:nvPr/>
        </p:nvCxnSpPr>
        <p:spPr bwMode="auto">
          <a:xfrm rot="16200000" flipH="1">
            <a:off x="6105128" y="4581128"/>
            <a:ext cx="720080" cy="57606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직선 화살표 연결선 103"/>
          <p:cNvCxnSpPr/>
          <p:nvPr/>
        </p:nvCxnSpPr>
        <p:spPr bwMode="auto">
          <a:xfrm rot="16200000" flipH="1">
            <a:off x="8193360" y="4581128"/>
            <a:ext cx="720080" cy="57606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05" name="직선 화살표 연결선 104"/>
          <p:cNvCxnSpPr/>
          <p:nvPr/>
        </p:nvCxnSpPr>
        <p:spPr bwMode="auto">
          <a:xfrm rot="5400000">
            <a:off x="8193360" y="4581128"/>
            <a:ext cx="720080" cy="57606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D26D9-368B-4100-A239-08818D0A2288}" type="slidenum">
              <a:rPr lang="en-US" altLang="ko-KR"/>
              <a:pPr>
                <a:defRPr/>
              </a:pPr>
              <a:t>21</a:t>
            </a:fld>
            <a:endParaRPr lang="en-US" altLang="ko-KR"/>
          </a:p>
        </p:txBody>
      </p:sp>
      <p:sp>
        <p:nvSpPr>
          <p:cNvPr id="412677" name="Rectangle 5"/>
          <p:cNvSpPr>
            <a:spLocks noChangeArrowheads="1"/>
          </p:cNvSpPr>
          <p:nvPr/>
        </p:nvSpPr>
        <p:spPr bwMode="auto">
          <a:xfrm>
            <a:off x="0" y="0"/>
            <a:ext cx="9906000" cy="65976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ko-KR" sz="1600" b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7764" name="Picture 6" descr="한국 타이어 새로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700" y="2884488"/>
            <a:ext cx="4354513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HANKOOK TIRE EUROPE REGIONAL HEADQUARTERS </a:t>
            </a:r>
          </a:p>
        </p:txBody>
      </p:sp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415925" y="944563"/>
            <a:ext cx="8338759" cy="1485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sz="1800" dirty="0">
                <a:latin typeface="Arial" charset="0"/>
                <a:cs typeface="Arial" charset="0"/>
              </a:rPr>
              <a:t>What is </a:t>
            </a:r>
            <a:r>
              <a:rPr lang="en-US" altLang="ko-KR" sz="1800" dirty="0" smtClean="0">
                <a:latin typeface="Arial" charset="0"/>
                <a:cs typeface="Arial" charset="0"/>
              </a:rPr>
              <a:t>the reason of car accidents?  </a:t>
            </a:r>
            <a:endParaRPr lang="en-US" altLang="ko-KR" sz="1800" dirty="0"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endParaRPr lang="en-US" altLang="ko-KR" sz="800" dirty="0"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     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     </a:t>
            </a:r>
            <a:r>
              <a:rPr lang="en-US" altLang="ko-KR" dirty="0" smtClean="0">
                <a:latin typeface="Arial" charset="0"/>
                <a:cs typeface="Arial" charset="0"/>
              </a:rPr>
              <a:t>There are a lot of reasons of accidents… . Violence driving, carelessness, sleepiness driving,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     over speed, poor management of vehicle and so on. </a:t>
            </a:r>
            <a:endParaRPr lang="en-US" altLang="ko-KR" dirty="0"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endParaRPr lang="en-US" altLang="ko-KR" dirty="0">
              <a:latin typeface="Arial" charset="0"/>
              <a:cs typeface="Arial" charset="0"/>
            </a:endParaRPr>
          </a:p>
        </p:txBody>
      </p:sp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344488" y="223838"/>
            <a:ext cx="2008051" cy="356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sz="1800" dirty="0" smtClean="0">
                <a:latin typeface="Arial" charset="0"/>
                <a:cs typeface="Arial" charset="0"/>
              </a:rPr>
              <a:t>Vehicle Accident</a:t>
            </a:r>
            <a:endParaRPr lang="en-US" altLang="ko-KR" sz="1800" dirty="0">
              <a:latin typeface="Arial" charset="0"/>
              <a:cs typeface="Arial" charset="0"/>
            </a:endParaRPr>
          </a:p>
        </p:txBody>
      </p:sp>
      <p:pic>
        <p:nvPicPr>
          <p:cNvPr id="9" name="그림 8" descr="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8" y="2500306"/>
            <a:ext cx="2286016" cy="1828813"/>
          </a:xfrm>
          <a:prstGeom prst="rect">
            <a:avLst/>
          </a:prstGeom>
        </p:spPr>
      </p:pic>
      <p:pic>
        <p:nvPicPr>
          <p:cNvPr id="10" name="그림 9" descr="wrecked458ital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596" y="2643182"/>
            <a:ext cx="3000396" cy="1953591"/>
          </a:xfrm>
          <a:prstGeom prst="rect">
            <a:avLst/>
          </a:prstGeom>
        </p:spPr>
      </p:pic>
      <p:pic>
        <p:nvPicPr>
          <p:cNvPr id="11" name="그림 10" descr="%B1%B3%C5%EB%BB%E7%B0%ED_leigw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3396" y="3786190"/>
            <a:ext cx="1715222" cy="2442204"/>
          </a:xfrm>
          <a:prstGeom prst="rect">
            <a:avLst/>
          </a:prstGeom>
        </p:spPr>
      </p:pic>
      <p:pic>
        <p:nvPicPr>
          <p:cNvPr id="12" name="그림 11" descr="98y68112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52736" y="4143380"/>
            <a:ext cx="2752603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HANKOOK TIRE EUROPE REGIONAL HEADQUARTERS </a:t>
            </a:r>
          </a:p>
        </p:txBody>
      </p:sp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415925" y="944563"/>
            <a:ext cx="8383706" cy="3219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sz="1800" dirty="0" smtClean="0">
                <a:solidFill>
                  <a:srgbClr val="005392"/>
                </a:solidFill>
                <a:latin typeface="Arial" charset="0"/>
                <a:cs typeface="Arial" charset="0"/>
              </a:rPr>
              <a:t>The survey of tire management (in USA)  </a:t>
            </a:r>
            <a:endParaRPr lang="en-US" altLang="ko-KR" sz="1800" dirty="0">
              <a:solidFill>
                <a:srgbClr val="005392"/>
              </a:solidFill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endParaRPr lang="en-US" altLang="ko-KR" sz="800" dirty="0"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     </a:t>
            </a:r>
            <a:r>
              <a:rPr lang="en-US" altLang="ko-KR" dirty="0" smtClean="0">
                <a:latin typeface="Arial" charset="0"/>
                <a:cs typeface="Arial" charset="0"/>
              </a:rPr>
              <a:t>1. 85% of drivers do not properly check tire inflation pressure. </a:t>
            </a:r>
            <a:endParaRPr lang="en-US" altLang="ko-KR" dirty="0"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    </a:t>
            </a:r>
            <a:r>
              <a:rPr lang="en-US" altLang="ko-KR" dirty="0" smtClean="0">
                <a:latin typeface="Arial" charset="0"/>
                <a:cs typeface="Arial" charset="0"/>
              </a:rPr>
              <a:t> 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 smtClean="0">
                <a:latin typeface="Arial" charset="0"/>
                <a:cs typeface="Arial" charset="0"/>
              </a:rPr>
              <a:t>      2. 46% of drivers wrongly believe the correct inflation pressure is printed on the tire sidewall.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    3. 26% of drivers wrongly believe the best time to check tires is when they are warm.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    4. Only one out of every three drivers know how to tell if tires are bald(worn out).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    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    5. NHTSA estimates that about one in four cars, and one in three light trucks, have at least 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        one significantly under inflation tire.</a:t>
            </a:r>
            <a:endParaRPr lang="en-US" altLang="ko-KR" dirty="0"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endParaRPr lang="en-US" altLang="ko-KR" dirty="0">
              <a:latin typeface="Arial" charset="0"/>
              <a:cs typeface="Arial" charset="0"/>
            </a:endParaRPr>
          </a:p>
        </p:txBody>
      </p:sp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344488" y="223838"/>
            <a:ext cx="1131721" cy="356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sz="1800" dirty="0" smtClean="0">
                <a:latin typeface="Arial" charset="0"/>
                <a:cs typeface="Arial" charset="0"/>
              </a:rPr>
              <a:t>The Fact</a:t>
            </a:r>
            <a:endParaRPr lang="en-US" altLang="ko-KR" sz="1800" dirty="0">
              <a:latin typeface="Arial" charset="0"/>
              <a:cs typeface="Arial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23844" y="4305465"/>
            <a:ext cx="8724634" cy="1981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sz="1800" dirty="0" smtClean="0">
                <a:solidFill>
                  <a:srgbClr val="005392"/>
                </a:solidFill>
                <a:latin typeface="Arial" charset="0"/>
                <a:cs typeface="Arial" charset="0"/>
              </a:rPr>
              <a:t>The survey of tire management (in Korea)  </a:t>
            </a:r>
            <a:endParaRPr lang="en-US" altLang="ko-KR" sz="1800" dirty="0">
              <a:solidFill>
                <a:srgbClr val="005392"/>
              </a:solidFill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endParaRPr lang="en-US" altLang="ko-KR" sz="800" dirty="0"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     </a:t>
            </a:r>
            <a:r>
              <a:rPr lang="en-US" altLang="ko-KR" dirty="0" smtClean="0">
                <a:latin typeface="Arial" charset="0"/>
                <a:cs typeface="Arial" charset="0"/>
              </a:rPr>
              <a:t>1. 89% of drivers do not properly check tire inflation pressure. </a:t>
            </a:r>
            <a:endParaRPr lang="en-US" altLang="ko-KR" dirty="0"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    </a:t>
            </a:r>
            <a:r>
              <a:rPr lang="en-US" altLang="ko-KR" dirty="0" smtClean="0">
                <a:latin typeface="Arial" charset="0"/>
                <a:cs typeface="Arial" charset="0"/>
              </a:rPr>
              <a:t> 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 smtClean="0">
                <a:latin typeface="Arial" charset="0"/>
                <a:cs typeface="Arial" charset="0"/>
              </a:rPr>
              <a:t>      2. 44% of vehicles have under inflation tires. </a:t>
            </a:r>
            <a:r>
              <a:rPr lang="en-US" altLang="ko-KR" dirty="0" err="1" smtClean="0">
                <a:latin typeface="Arial" charset="0"/>
                <a:cs typeface="Arial" charset="0"/>
              </a:rPr>
              <a:t>Espacially</a:t>
            </a:r>
            <a:r>
              <a:rPr lang="en-US" altLang="ko-KR" dirty="0" smtClean="0">
                <a:latin typeface="Arial" charset="0"/>
                <a:cs typeface="Arial" charset="0"/>
              </a:rPr>
              <a:t>, 14% of vehicles have significantly under 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        inflation tires.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    3. Most of drivers check their tires only one or two times per year.</a:t>
            </a:r>
            <a:endParaRPr lang="en-US" altLang="ko-K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HANKOOK TIRE EUROPE REGIONAL HEADQUARTERS </a:t>
            </a:r>
          </a:p>
        </p:txBody>
      </p:sp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415925" y="944563"/>
            <a:ext cx="8495917" cy="17332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sz="1800" dirty="0" smtClean="0">
                <a:solidFill>
                  <a:srgbClr val="005392"/>
                </a:solidFill>
                <a:latin typeface="Arial" charset="0"/>
                <a:cs typeface="Arial" charset="0"/>
              </a:rPr>
              <a:t>Air pressure effect </a:t>
            </a:r>
            <a:endParaRPr lang="en-US" altLang="ko-KR" sz="1800" dirty="0">
              <a:solidFill>
                <a:srgbClr val="005392"/>
              </a:solidFill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endParaRPr lang="en-US" altLang="ko-KR" sz="800" dirty="0"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     </a:t>
            </a:r>
            <a:r>
              <a:rPr lang="en-US" altLang="ko-KR" dirty="0" smtClean="0">
                <a:latin typeface="Arial" charset="0"/>
                <a:cs typeface="Arial" charset="0"/>
              </a:rPr>
              <a:t>1. Under normal conditions, air is leaking out 1 psi per month. 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        It means after 3 month, 10% of air is leaking out, naturally.  </a:t>
            </a:r>
            <a:endParaRPr lang="en-US" altLang="ko-KR" dirty="0"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    </a:t>
            </a:r>
            <a:r>
              <a:rPr lang="en-US" altLang="ko-KR" dirty="0" smtClean="0">
                <a:latin typeface="Arial" charset="0"/>
                <a:cs typeface="Arial" charset="0"/>
              </a:rPr>
              <a:t> 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 smtClean="0">
                <a:latin typeface="Arial" charset="0"/>
                <a:cs typeface="Arial" charset="0"/>
              </a:rPr>
              <a:t>      2. Every 10% air leaking out, fuel coefficient decreases 1%,  mileage of tire decreases 5%, and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        the temperature of tires increase 7%.</a:t>
            </a:r>
            <a:endParaRPr lang="en-US" altLang="ko-KR" dirty="0">
              <a:latin typeface="Arial" charset="0"/>
              <a:cs typeface="Arial" charset="0"/>
            </a:endParaRPr>
          </a:p>
        </p:txBody>
      </p:sp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344488" y="223838"/>
            <a:ext cx="1131721" cy="356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sz="1800" dirty="0" smtClean="0">
                <a:latin typeface="Arial" charset="0"/>
                <a:cs typeface="Arial" charset="0"/>
              </a:rPr>
              <a:t>The Fact</a:t>
            </a:r>
            <a:endParaRPr lang="en-US" altLang="ko-KR" sz="1800" dirty="0">
              <a:latin typeface="Arial" charset="0"/>
              <a:cs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23844" y="4000504"/>
            <a:ext cx="8089523" cy="22288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sz="1800" dirty="0" smtClean="0">
                <a:solidFill>
                  <a:srgbClr val="005392"/>
                </a:solidFill>
                <a:latin typeface="Arial" charset="0"/>
                <a:cs typeface="Arial" charset="0"/>
              </a:rPr>
              <a:t>If you keep good  air pressure in your tires,</a:t>
            </a:r>
            <a:endParaRPr lang="en-US" altLang="ko-KR" sz="1800" dirty="0">
              <a:solidFill>
                <a:srgbClr val="005392"/>
              </a:solidFill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endParaRPr lang="en-US" altLang="ko-KR" sz="800" dirty="0"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     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     </a:t>
            </a:r>
            <a:r>
              <a:rPr lang="en-US" altLang="ko-KR" dirty="0" smtClean="0">
                <a:latin typeface="Arial" charset="0"/>
                <a:cs typeface="Arial" charset="0"/>
              </a:rPr>
              <a:t>1. You can decrease driving risks. It is directly connection with you and your family’s life. 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    2. You can get maximizing fuel economy.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</a:t>
            </a: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    3. You can increase the usage of tires.</a:t>
            </a:r>
            <a:endParaRPr lang="en-US" altLang="ko-KR" dirty="0"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endParaRPr lang="en-US" altLang="ko-K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HANKOOK TIRE EUROPE REGIONAL HEADQUARTERS </a:t>
            </a:r>
          </a:p>
        </p:txBody>
      </p:sp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415925" y="944563"/>
            <a:ext cx="4944753" cy="742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sz="1800" dirty="0" smtClean="0">
                <a:solidFill>
                  <a:srgbClr val="005392"/>
                </a:solidFill>
                <a:latin typeface="Arial" charset="0"/>
                <a:cs typeface="Arial" charset="0"/>
              </a:rPr>
              <a:t>Endurance Test of Tires : Air Pressure Test </a:t>
            </a:r>
            <a:endParaRPr lang="en-US" altLang="ko-KR" sz="1800" dirty="0">
              <a:solidFill>
                <a:srgbClr val="005392"/>
              </a:solidFill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endParaRPr lang="en-US" altLang="ko-KR" sz="800" dirty="0">
              <a:latin typeface="Arial" charset="0"/>
              <a:cs typeface="Arial" charset="0"/>
            </a:endParaRPr>
          </a:p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dirty="0">
                <a:latin typeface="Arial" charset="0"/>
                <a:cs typeface="Arial" charset="0"/>
              </a:rPr>
              <a:t>      </a:t>
            </a:r>
            <a:r>
              <a:rPr lang="en-US" altLang="ko-KR" dirty="0" smtClean="0">
                <a:latin typeface="Arial" charset="0"/>
                <a:cs typeface="Arial" charset="0"/>
              </a:rPr>
              <a:t>1. Test for Effect of Tire Pressure.</a:t>
            </a:r>
            <a:endParaRPr lang="en-US" altLang="ko-KR" dirty="0">
              <a:latin typeface="Arial" charset="0"/>
              <a:cs typeface="Arial" charset="0"/>
            </a:endParaRPr>
          </a:p>
        </p:txBody>
      </p:sp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344488" y="223838"/>
            <a:ext cx="2020939" cy="3529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lnSpc>
                <a:spcPct val="95000"/>
              </a:lnSpc>
              <a:buSzPct val="75000"/>
              <a:buFont typeface="Wingdings" pitchFamily="2" charset="2"/>
              <a:buNone/>
            </a:pPr>
            <a:r>
              <a:rPr lang="en-US" altLang="ko-KR" sz="1800" dirty="0" smtClean="0">
                <a:latin typeface="Arial" charset="0"/>
                <a:cs typeface="Arial" charset="0"/>
              </a:rPr>
              <a:t>The  Test of Tire</a:t>
            </a:r>
            <a:endParaRPr lang="en-US" altLang="ko-KR" sz="1800" dirty="0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9662" y="6072206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Proper Pressure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10058" y="6050182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30% Under Pressure</a:t>
            </a:r>
            <a:endParaRPr lang="ko-KR" altLang="en-US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67513" y="1785926"/>
            <a:ext cx="2857520" cy="25242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342900" indent="-342900" eaLnBrk="0" fontAlgn="ctr" latinLnBrk="0" hangingPunct="0">
              <a:lnSpc>
                <a:spcPct val="95000"/>
              </a:lnSpc>
              <a:buSzPct val="75000"/>
            </a:pPr>
            <a:r>
              <a:rPr lang="en-US" altLang="ko-KR" dirty="0" smtClean="0">
                <a:latin typeface="Arial" charset="0"/>
                <a:cs typeface="Arial" charset="0"/>
              </a:rPr>
              <a:t>1. Start : 100km/h</a:t>
            </a:r>
          </a:p>
          <a:p>
            <a:pPr marL="342900" indent="-342900" eaLnBrk="0" fontAlgn="ctr" latinLnBrk="0" hangingPunct="0">
              <a:lnSpc>
                <a:spcPct val="95000"/>
              </a:lnSpc>
              <a:buSzPct val="75000"/>
            </a:pPr>
            <a:r>
              <a:rPr lang="en-US" altLang="ko-KR" dirty="0" smtClean="0">
                <a:latin typeface="Arial" charset="0"/>
                <a:cs typeface="Arial" charset="0"/>
              </a:rPr>
              <a:t>2. Speed Increased : 20km/min</a:t>
            </a:r>
          </a:p>
          <a:p>
            <a:pPr marL="342900" indent="-342900" eaLnBrk="0" fontAlgn="ctr" latinLnBrk="0" hangingPunct="0">
              <a:lnSpc>
                <a:spcPct val="95000"/>
              </a:lnSpc>
              <a:buSzPct val="75000"/>
            </a:pPr>
            <a:r>
              <a:rPr lang="en-US" altLang="ko-KR" dirty="0" smtClean="0">
                <a:latin typeface="Arial" charset="0"/>
                <a:cs typeface="Arial" charset="0"/>
              </a:rPr>
              <a:t>3. Monitored by IR</a:t>
            </a:r>
          </a:p>
          <a:p>
            <a:pPr marL="342900" indent="-342900" eaLnBrk="0" fontAlgn="ctr" latinLnBrk="0" hangingPunct="0">
              <a:lnSpc>
                <a:spcPct val="95000"/>
              </a:lnSpc>
              <a:buSzPct val="75000"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  : Infrared Thermal Camera</a:t>
            </a:r>
          </a:p>
          <a:p>
            <a:pPr marL="342900" indent="-342900" eaLnBrk="0" fontAlgn="ctr" latinLnBrk="0" hangingPunct="0">
              <a:lnSpc>
                <a:spcPct val="95000"/>
              </a:lnSpc>
              <a:buSzPct val="75000"/>
            </a:pPr>
            <a:endParaRPr lang="en-US" altLang="ko-KR" dirty="0">
              <a:latin typeface="Arial" charset="0"/>
              <a:cs typeface="Arial" charset="0"/>
            </a:endParaRPr>
          </a:p>
          <a:p>
            <a:pPr marL="342900" indent="-342900" eaLnBrk="0" fontAlgn="ctr" latinLnBrk="0" hangingPunct="0">
              <a:lnSpc>
                <a:spcPct val="95000"/>
              </a:lnSpc>
              <a:buSzPct val="75000"/>
            </a:pPr>
            <a:r>
              <a:rPr lang="en-US" altLang="ko-KR" dirty="0" smtClean="0">
                <a:latin typeface="Arial" charset="0"/>
                <a:cs typeface="Arial" charset="0"/>
              </a:rPr>
              <a:t>4. Result</a:t>
            </a:r>
          </a:p>
          <a:p>
            <a:pPr marL="342900" indent="-342900" eaLnBrk="0" fontAlgn="ctr" latinLnBrk="0" hangingPunct="0">
              <a:lnSpc>
                <a:spcPct val="95000"/>
              </a:lnSpc>
              <a:buSzPct val="75000"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  - After 4 min </a:t>
            </a:r>
          </a:p>
          <a:p>
            <a:pPr marL="342900" indent="-342900" eaLnBrk="0" fontAlgn="ctr" latinLnBrk="0" hangingPunct="0">
              <a:lnSpc>
                <a:spcPct val="95000"/>
              </a:lnSpc>
              <a:buSzPct val="75000"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   : Standing wave</a:t>
            </a:r>
          </a:p>
          <a:p>
            <a:pPr marL="342900" indent="-342900" eaLnBrk="0" fontAlgn="ctr" latinLnBrk="0" hangingPunct="0">
              <a:lnSpc>
                <a:spcPct val="95000"/>
              </a:lnSpc>
              <a:buSzPct val="75000"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  - After 6.5 min</a:t>
            </a:r>
          </a:p>
          <a:p>
            <a:pPr marL="342900" indent="-342900" eaLnBrk="0" fontAlgn="ctr" latinLnBrk="0" hangingPunct="0">
              <a:lnSpc>
                <a:spcPct val="95000"/>
              </a:lnSpc>
              <a:buSzPct val="75000"/>
            </a:pP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     : Run flat</a:t>
            </a:r>
          </a:p>
        </p:txBody>
      </p:sp>
      <p:pic>
        <p:nvPicPr>
          <p:cNvPr id="11" name="Air Pressur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5282" y="1714488"/>
            <a:ext cx="5929354" cy="4344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TB Development Team</a:t>
            </a:r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231" y="692151"/>
            <a:ext cx="850093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1286404" y="4221163"/>
            <a:ext cx="7644475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381794" y="203201"/>
            <a:ext cx="6053667" cy="417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sz="1800">
                <a:latin typeface="HY헤드라인M" pitchFamily="18" charset="-127"/>
                <a:ea typeface="HY헤드라인M" pitchFamily="18" charset="-127"/>
              </a:rPr>
              <a:t>Tire Failure statistics (USA)</a:t>
            </a:r>
            <a:endParaRPr lang="en-US" altLang="ko-KR" sz="180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TB Development Team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-1540933" y="235050"/>
            <a:ext cx="184731" cy="307777"/>
          </a:xfrm>
          <a:prstGeom prst="rect">
            <a:avLst/>
          </a:prstGeom>
          <a:solidFill>
            <a:srgbClr val="C6C68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227332" name="Group 4"/>
          <p:cNvGraphicFramePr>
            <a:graphicFrameLocks noGrp="1"/>
          </p:cNvGraphicFramePr>
          <p:nvPr/>
        </p:nvGraphicFramePr>
        <p:xfrm>
          <a:off x="739511" y="1125538"/>
          <a:ext cx="8659151" cy="5486400"/>
        </p:xfrm>
        <a:graphic>
          <a:graphicData uri="http://schemas.openxmlformats.org/drawingml/2006/table">
            <a:tbl>
              <a:tblPr/>
              <a:tblGrid>
                <a:gridCol w="5195491"/>
                <a:gridCol w="346366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Failure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 Reason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굴림" pitchFamily="50" charset="-127"/>
                      </a:endParaRP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Percent of Events *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굴림" pitchFamily="50" charset="-127"/>
                      </a:endParaRP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684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Puncture</a:t>
                      </a: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37.3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Impact</a:t>
                      </a: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21.6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D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Run flat</a:t>
                      </a: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12.6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Casing separation</a:t>
                      </a: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10.7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D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Tread left less than 2/32 inch</a:t>
                      </a: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4.5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Flat due to low air pressure</a:t>
                      </a: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3.5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D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Retread 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failure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굴림" pitchFamily="50" charset="-127"/>
                      </a:endParaRP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2.6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Tread separation</a:t>
                      </a: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1.8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D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Brake skid</a:t>
                      </a: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1.2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Road hazard</a:t>
                      </a: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1.2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D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Cord showing</a:t>
                      </a: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1.1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Cupping</a:t>
                      </a: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0.4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D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Failed valve stem</a:t>
                      </a: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0.4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Tread chunking</a:t>
                      </a: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D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Abuse</a:t>
                      </a: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Repair 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failure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굴림" pitchFamily="50" charset="-127"/>
                      </a:endParaRP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D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Stolen</a:t>
                      </a: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Tube 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failure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굴림" pitchFamily="50" charset="-127"/>
                      </a:endParaRP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D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Damaged</a:t>
                      </a:r>
                    </a:p>
                  </a:txBody>
                  <a:tcPr marL="99060" marR="990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0.0+</a:t>
                      </a:r>
                    </a:p>
                  </a:txBody>
                  <a:tcPr marL="99060" marR="990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7377" name="Rectangle 49"/>
          <p:cNvSpPr>
            <a:spLocks noChangeArrowheads="1"/>
          </p:cNvSpPr>
          <p:nvPr/>
        </p:nvSpPr>
        <p:spPr bwMode="auto">
          <a:xfrm>
            <a:off x="5443142" y="776695"/>
            <a:ext cx="3725700" cy="27699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ko-KR" sz="1200"/>
              <a:t>* Percentages equal approximately 40,000 events</a:t>
            </a:r>
          </a:p>
        </p:txBody>
      </p:sp>
      <p:sp>
        <p:nvSpPr>
          <p:cNvPr id="227378" name="Rectangle 50"/>
          <p:cNvSpPr>
            <a:spLocks noChangeArrowheads="1"/>
          </p:cNvSpPr>
          <p:nvPr/>
        </p:nvSpPr>
        <p:spPr bwMode="auto">
          <a:xfrm>
            <a:off x="741232" y="1412876"/>
            <a:ext cx="7644473" cy="7921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7379" name="Text Box 51"/>
          <p:cNvSpPr txBox="1">
            <a:spLocks noChangeArrowheads="1"/>
          </p:cNvSpPr>
          <p:nvPr/>
        </p:nvSpPr>
        <p:spPr bwMode="auto">
          <a:xfrm>
            <a:off x="8736542" y="1628776"/>
            <a:ext cx="116945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b="1">
                <a:solidFill>
                  <a:srgbClr val="FF0000"/>
                </a:solidFill>
                <a:latin typeface="Arial" charset="0"/>
              </a:rPr>
              <a:t>72 %</a:t>
            </a:r>
          </a:p>
        </p:txBody>
      </p:sp>
      <p:sp>
        <p:nvSpPr>
          <p:cNvPr id="227380" name="Rectangle 52"/>
          <p:cNvSpPr>
            <a:spLocks noChangeArrowheads="1"/>
          </p:cNvSpPr>
          <p:nvPr/>
        </p:nvSpPr>
        <p:spPr bwMode="auto">
          <a:xfrm>
            <a:off x="741232" y="2781300"/>
            <a:ext cx="7644473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7381" name="Rectangle 53"/>
          <p:cNvSpPr>
            <a:spLocks noChangeArrowheads="1"/>
          </p:cNvSpPr>
          <p:nvPr/>
        </p:nvSpPr>
        <p:spPr bwMode="auto">
          <a:xfrm>
            <a:off x="381794" y="203201"/>
            <a:ext cx="901686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sz="1800">
                <a:latin typeface="HY헤드라인M" pitchFamily="18" charset="-127"/>
                <a:ea typeface="HY헤드라인M" pitchFamily="18" charset="-127"/>
              </a:rPr>
              <a:t>Truck Fleet Tire Failure Causes </a:t>
            </a:r>
            <a:r>
              <a:rPr lang="en-US" altLang="ko-KR">
                <a:latin typeface="HY헤드라인M" pitchFamily="18" charset="-127"/>
                <a:ea typeface="HY헤드라인M" pitchFamily="18" charset="-127"/>
              </a:rPr>
              <a:t>(Updated February 2009, Tire Business Magazine)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TB Development Team</a:t>
            </a:r>
          </a:p>
        </p:txBody>
      </p:sp>
      <p:pic>
        <p:nvPicPr>
          <p:cNvPr id="228355" name="Picture 3" descr="공기압과 성능상관도_MC유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4973" y="908050"/>
            <a:ext cx="4528212" cy="5329238"/>
          </a:xfrm>
          <a:prstGeom prst="rect">
            <a:avLst/>
          </a:prstGeom>
          <a:noFill/>
        </p:spPr>
      </p:pic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381794" y="203201"/>
            <a:ext cx="901686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sz="1800">
                <a:latin typeface="HY헤드라인M" pitchFamily="18" charset="-127"/>
                <a:ea typeface="HY헤드라인M" pitchFamily="18" charset="-127"/>
              </a:rPr>
              <a:t>Correlation between  Temperature and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elvetica"/>
        <a:ea typeface="돋움"/>
        <a:cs typeface=""/>
      </a:majorFont>
      <a:minorFont>
        <a:latin typeface="Helvetica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돋움" pitchFamily="50" charset="-127"/>
            <a:ea typeface="돋움" pitchFamily="50" charset="-127"/>
          </a:defRPr>
        </a:defPPr>
      </a:lstStyle>
    </a:spDef>
    <a:lnDef>
      <a:spPr bwMode="auto"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elvetica"/>
        <a:ea typeface="굴림"/>
        <a:cs typeface=""/>
      </a:majorFont>
      <a:minorFont>
        <a:latin typeface="Helvetica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돋움" pitchFamily="50" charset="-127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돋움" pitchFamily="50" charset="-127"/>
            <a:ea typeface="돋움" pitchFamily="50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돋움" pitchFamily="50" charset="-127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돋움" pitchFamily="50" charset="-127"/>
            <a:ea typeface="돋움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디자인 사용자 지정">
  <a:themeElements>
    <a:clrScheme name="3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디자인 사용자 지정">
      <a:majorFont>
        <a:latin typeface="Helvetica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돋움" pitchFamily="50" charset="-127"/>
          </a:defRPr>
        </a:defPPr>
      </a:lstStyle>
    </a:lnDef>
  </a:objectDefaults>
  <a:extraClrSchemeLst>
    <a:extraClrScheme>
      <a:clrScheme name="3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디자인 사용자 지정">
  <a:themeElements>
    <a:clrScheme name="1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디자인 사용자 지정">
      <a:majorFont>
        <a:latin typeface="Helvetica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돋움" pitchFamily="50" charset="-127"/>
          </a:defRPr>
        </a:defPPr>
      </a:lstStyle>
    </a:lnDef>
  </a:objectDefaults>
  <a:extraClrSchemeLst>
    <a:extraClrScheme>
      <a:clrScheme name="1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디자인 사용자 지정">
  <a:themeElements>
    <a:clrScheme name="3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디자인 사용자 지정">
      <a:majorFont>
        <a:latin typeface="Helvetica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돋움" pitchFamily="50" charset="-127"/>
          </a:defRPr>
        </a:defPPr>
      </a:lstStyle>
    </a:lnDef>
  </a:objectDefaults>
  <a:extraClrSchemeLst>
    <a:extraClrScheme>
      <a:clrScheme name="3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디자인 사용자 지정">
  <a:themeElements>
    <a:clrScheme name="1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디자인 사용자 지정">
      <a:majorFont>
        <a:latin typeface="Helvetica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돋움" pitchFamily="50" charset="-127"/>
          </a:defRPr>
        </a:defPPr>
      </a:lstStyle>
    </a:lnDef>
  </a:objectDefaults>
  <a:extraClrSchemeLst>
    <a:extraClrScheme>
      <a:clrScheme name="1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디자인 사용자 지정">
  <a:themeElements>
    <a:clrScheme name="3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디자인 사용자 지정">
      <a:majorFont>
        <a:latin typeface="Helvetica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돋움" pitchFamily="50" charset="-127"/>
          </a:defRPr>
        </a:defPPr>
      </a:lstStyle>
    </a:lnDef>
  </a:objectDefaults>
  <a:extraClrSchemeLst>
    <a:extraClrScheme>
      <a:clrScheme name="3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디자인 사용자 지정">
  <a:themeElements>
    <a:clrScheme name="3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디자인 사용자 지정">
      <a:majorFont>
        <a:latin typeface="Helvetica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돋움" pitchFamily="50" charset="-127"/>
          </a:defRPr>
        </a:defPPr>
      </a:lstStyle>
    </a:lnDef>
  </a:objectDefaults>
  <a:extraClrSchemeLst>
    <a:extraClrScheme>
      <a:clrScheme name="3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8087</TotalTime>
  <Words>1096</Words>
  <Application>Microsoft Office PowerPoint</Application>
  <PresentationFormat>A4 용지(210x297mm)</PresentationFormat>
  <Paragraphs>221</Paragraphs>
  <Slides>21</Slides>
  <Notes>11</Notes>
  <HiddenSlides>0</HiddenSlides>
  <MMClips>1</MMClips>
  <ScaleCrop>false</ScaleCrop>
  <HeadingPairs>
    <vt:vector size="4" baseType="variant">
      <vt:variant>
        <vt:lpstr>테마</vt:lpstr>
      </vt:variant>
      <vt:variant>
        <vt:i4>9</vt:i4>
      </vt:variant>
      <vt:variant>
        <vt:lpstr>슬라이드 제목</vt:lpstr>
      </vt:variant>
      <vt:variant>
        <vt:i4>21</vt:i4>
      </vt:variant>
    </vt:vector>
  </HeadingPairs>
  <TitlesOfParts>
    <vt:vector size="30" baseType="lpstr">
      <vt:lpstr>기본 디자인</vt:lpstr>
      <vt:lpstr>1_디자인 사용자 지정</vt:lpstr>
      <vt:lpstr>디자인 사용자 지정</vt:lpstr>
      <vt:lpstr>3_디자인 사용자 지정</vt:lpstr>
      <vt:lpstr>12_디자인 사용자 지정</vt:lpstr>
      <vt:lpstr>4_디자인 사용자 지정</vt:lpstr>
      <vt:lpstr>13_디자인 사용자 지정</vt:lpstr>
      <vt:lpstr>5_디자인 사용자 지정</vt:lpstr>
      <vt:lpstr>6_디자인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Left Front Control Tire @ 41 psi (100%)</vt:lpstr>
      <vt:lpstr>Left Front Control Tire @ 35 psi</vt:lpstr>
      <vt:lpstr>Left Front Control Tire @ 27 psi</vt:lpstr>
      <vt:lpstr>Left Front Control Tire @ 19 psi</vt:lpstr>
      <vt:lpstr>Left Front Control Tire @ 11 psi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induscom</dc:creator>
  <cp:lastModifiedBy>JSYUN</cp:lastModifiedBy>
  <cp:revision>705</cp:revision>
  <dcterms:created xsi:type="dcterms:W3CDTF">2007-04-12T17:09:17Z</dcterms:created>
  <dcterms:modified xsi:type="dcterms:W3CDTF">2011-05-22T07:43:40Z</dcterms:modified>
</cp:coreProperties>
</file>